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100"/>
  </p:notesMasterIdLst>
  <p:handoutMasterIdLst>
    <p:handoutMasterId r:id="rId101"/>
  </p:handoutMasterIdLst>
  <p:sldIdLst>
    <p:sldId id="682" r:id="rId2"/>
    <p:sldId id="1830" r:id="rId3"/>
    <p:sldId id="1878" r:id="rId4"/>
    <p:sldId id="341" r:id="rId5"/>
    <p:sldId id="431" r:id="rId6"/>
    <p:sldId id="432" r:id="rId7"/>
    <p:sldId id="479" r:id="rId8"/>
    <p:sldId id="1770" r:id="rId9"/>
    <p:sldId id="1771" r:id="rId10"/>
    <p:sldId id="446" r:id="rId11"/>
    <p:sldId id="480" r:id="rId12"/>
    <p:sldId id="455" r:id="rId13"/>
    <p:sldId id="481" r:id="rId14"/>
    <p:sldId id="434" r:id="rId15"/>
    <p:sldId id="482" r:id="rId16"/>
    <p:sldId id="1832" r:id="rId17"/>
    <p:sldId id="456" r:id="rId18"/>
    <p:sldId id="1833" r:id="rId19"/>
    <p:sldId id="1836" r:id="rId20"/>
    <p:sldId id="1882" r:id="rId21"/>
    <p:sldId id="361" r:id="rId22"/>
    <p:sldId id="457" r:id="rId23"/>
    <p:sldId id="483" r:id="rId24"/>
    <p:sldId id="484" r:id="rId25"/>
    <p:sldId id="1879" r:id="rId26"/>
    <p:sldId id="1881" r:id="rId27"/>
    <p:sldId id="1883" r:id="rId28"/>
    <p:sldId id="459" r:id="rId29"/>
    <p:sldId id="461" r:id="rId30"/>
    <p:sldId id="1772" r:id="rId31"/>
    <p:sldId id="485" r:id="rId32"/>
    <p:sldId id="1877" r:id="rId33"/>
    <p:sldId id="1837" r:id="rId34"/>
    <p:sldId id="1838" r:id="rId35"/>
    <p:sldId id="487" r:id="rId36"/>
    <p:sldId id="488" r:id="rId37"/>
    <p:sldId id="489" r:id="rId38"/>
    <p:sldId id="490" r:id="rId39"/>
    <p:sldId id="388" r:id="rId40"/>
    <p:sldId id="491" r:id="rId41"/>
    <p:sldId id="1839" r:id="rId42"/>
    <p:sldId id="1840" r:id="rId43"/>
    <p:sldId id="1851" r:id="rId44"/>
    <p:sldId id="1849" r:id="rId45"/>
    <p:sldId id="390" r:id="rId46"/>
    <p:sldId id="391" r:id="rId47"/>
    <p:sldId id="392" r:id="rId48"/>
    <p:sldId id="493" r:id="rId49"/>
    <p:sldId id="1842" r:id="rId50"/>
    <p:sldId id="1843" r:id="rId51"/>
    <p:sldId id="494" r:id="rId52"/>
    <p:sldId id="749" r:id="rId53"/>
    <p:sldId id="1852" r:id="rId54"/>
    <p:sldId id="1853" r:id="rId55"/>
    <p:sldId id="1854" r:id="rId56"/>
    <p:sldId id="1885" r:id="rId57"/>
    <p:sldId id="1855" r:id="rId58"/>
    <p:sldId id="1844" r:id="rId59"/>
    <p:sldId id="1845" r:id="rId60"/>
    <p:sldId id="700" r:id="rId61"/>
    <p:sldId id="394" r:id="rId62"/>
    <p:sldId id="702" r:id="rId63"/>
    <p:sldId id="465" r:id="rId64"/>
    <p:sldId id="397" r:id="rId65"/>
    <p:sldId id="464" r:id="rId66"/>
    <p:sldId id="399" r:id="rId67"/>
    <p:sldId id="400" r:id="rId68"/>
    <p:sldId id="1858" r:id="rId69"/>
    <p:sldId id="1865" r:id="rId70"/>
    <p:sldId id="1866" r:id="rId71"/>
    <p:sldId id="1861" r:id="rId72"/>
    <p:sldId id="1860" r:id="rId73"/>
    <p:sldId id="1862" r:id="rId74"/>
    <p:sldId id="1863" r:id="rId75"/>
    <p:sldId id="1864" r:id="rId76"/>
    <p:sldId id="750" r:id="rId77"/>
    <p:sldId id="1773" r:id="rId78"/>
    <p:sldId id="1774" r:id="rId79"/>
    <p:sldId id="404" r:id="rId80"/>
    <p:sldId id="1867" r:id="rId81"/>
    <p:sldId id="470" r:id="rId82"/>
    <p:sldId id="1868" r:id="rId83"/>
    <p:sldId id="1886" r:id="rId84"/>
    <p:sldId id="1869" r:id="rId85"/>
    <p:sldId id="1870" r:id="rId86"/>
    <p:sldId id="1871" r:id="rId87"/>
    <p:sldId id="471" r:id="rId88"/>
    <p:sldId id="1872" r:id="rId89"/>
    <p:sldId id="1847" r:id="rId90"/>
    <p:sldId id="732" r:id="rId91"/>
    <p:sldId id="1873" r:id="rId92"/>
    <p:sldId id="1874" r:id="rId93"/>
    <p:sldId id="472" r:id="rId94"/>
    <p:sldId id="1875" r:id="rId95"/>
    <p:sldId id="421" r:id="rId96"/>
    <p:sldId id="415" r:id="rId97"/>
    <p:sldId id="1784" r:id="rId98"/>
    <p:sldId id="1876" r:id="rId99"/>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FF"/>
    <a:srgbClr val="FF0066"/>
    <a:srgbClr val="008000"/>
    <a:srgbClr val="D60093"/>
    <a:srgbClr val="33CC33"/>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62172" autoAdjust="0"/>
  </p:normalViewPr>
  <p:slideViewPr>
    <p:cSldViewPr>
      <p:cViewPr varScale="1">
        <p:scale>
          <a:sx n="53" d="100"/>
          <a:sy n="53" d="100"/>
        </p:scale>
        <p:origin x="1829" y="62"/>
      </p:cViewPr>
      <p:guideLst>
        <p:guide orient="horz" pos="2160"/>
        <p:guide pos="3840"/>
      </p:guideLst>
    </p:cSldViewPr>
  </p:slideViewPr>
  <p:notesTextViewPr>
    <p:cViewPr>
      <p:scale>
        <a:sx n="150" d="100"/>
        <a:sy n="15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5/11/2024</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2.png>
</file>

<file path=ppt/media/image3.png>
</file>

<file path=ppt/media/image37.png>
</file>

<file path=ppt/media/image44.jpg>
</file>

<file path=ppt/media/image45.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5/11/2024</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14</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introduced some basic aspects of word meaning, which give us some desiderata for building a computational model.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103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78544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5</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that a word can be simply represented as a vector of counts, a fundamental idea that underlies all embedding representations.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1406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45</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6</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We've seen in detail the vector cosine, the most common algorithm for computing word similarity.</a:t>
            </a: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423202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factors. The first factor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Although we can just use the raw count as the term frequency,  more commonly we squash the raw frequency a bit, by using the log10 of the frequency instead. The intuition is that a word appearing 100 times in a document doesn’t make that word 100 times more likely to be relevant to the meaning of the document. Because we can’t take the log of 0, we normally return 0 for counts of 0, and add 1 to the log otherwise, so counts of 0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0, counts of 1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1, but counts of 10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2 (and counts of 5 are in between).</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7</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are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a:t>
            </a:r>
            <a:r>
              <a:rPr lang="en-US" sz="1200" kern="1200">
                <a:solidFill>
                  <a:schemeClr val="tx1"/>
                </a:solidFill>
                <a:effectLst/>
                <a:latin typeface="+mn-lt"/>
                <a:ea typeface="+mn-ea"/>
                <a:cs typeface="+mn-cs"/>
              </a:rPr>
              <a:t>same matrix. </a:t>
            </a:r>
            <a:r>
              <a:rPr lang="en-US" sz="1200" kern="1200" dirty="0">
                <a:solidFill>
                  <a:schemeClr val="tx1"/>
                </a:solidFill>
                <a:effectLst/>
                <a:latin typeface="+mn-lt"/>
                <a:ea typeface="+mn-ea"/>
                <a:cs typeface="+mn-cs"/>
              </a:rPr>
              <a:t>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use </a:t>
            </a:r>
            <a:r>
              <a:rPr lang="en-US" baseline="0" dirty="0" err="1"/>
              <a:t>tf-idf</a:t>
            </a:r>
            <a:r>
              <a:rPr lang="en-US" baseline="0" dirty="0"/>
              <a:t> weights to computing weighted vectors representing word.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5367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now introduce the important word2vec embeddings.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91039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60</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61</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62</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65</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66</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67</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intuition of the skip- gram model is to base this probability on embedding similarity: a word is likely to occur near the target if its embedding is similar to the target embedding. To compute similarity between these dense embeddings, we rely on the intuition that two vectors are similar if they have a high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(after all, cosine is just a normalized dot product). In other words: </a:t>
            </a:r>
            <a:r>
              <a:rPr lang="en-US" sz="1200" dirty="0"/>
              <a:t>Similarity(</a:t>
            </a:r>
            <a:r>
              <a:rPr lang="en-US" sz="1200" dirty="0" err="1"/>
              <a:t>w,c</a:t>
            </a:r>
            <a:r>
              <a:rPr lang="en-US" sz="1200" dirty="0"/>
              <a:t>)  ∝ w</a:t>
            </a:r>
            <a:r>
              <a:rPr lang="en-US" sz="1200" baseline="-25000" dirty="0"/>
              <a:t> </a:t>
            </a:r>
            <a:r>
              <a:rPr lang="en-US" sz="1200" dirty="0"/>
              <a:t>∙ c</a:t>
            </a:r>
            <a:endParaRPr lang="en-US" sz="1200" baseline="-25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161367424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not a probability, it’s just a number ranging from −∞ to ∞ (since the elements in word2vec embeddings can be negative, the dot product can be negative). To turn the dot product into a probability, we’ll use the </a:t>
            </a:r>
            <a:r>
              <a:rPr lang="en-US" sz="1200" b="0" kern="1200" dirty="0">
                <a:solidFill>
                  <a:schemeClr val="tx1"/>
                </a:solidFill>
                <a:effectLst/>
                <a:latin typeface="+mn-lt"/>
                <a:ea typeface="+mn-ea"/>
                <a:cs typeface="+mn-cs"/>
              </a:rPr>
              <a:t>logistic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l-GR" sz="1200" kern="1200" dirty="0">
                <a:solidFill>
                  <a:schemeClr val="tx1"/>
                </a:solidFill>
                <a:effectLst/>
                <a:latin typeface="+mn-lt"/>
                <a:ea typeface="+mn-ea"/>
                <a:cs typeface="+mn-cs"/>
              </a:rPr>
              <a:t>σ (</a:t>
            </a:r>
            <a:r>
              <a:rPr lang="en-US" sz="1200" i="1" kern="1200" dirty="0">
                <a:solidFill>
                  <a:schemeClr val="tx1"/>
                </a:solidFill>
                <a:effectLst/>
                <a:latin typeface="+mn-lt"/>
                <a:ea typeface="+mn-ea"/>
                <a:cs typeface="+mn-cs"/>
              </a:rPr>
              <a:t>x) from </a:t>
            </a:r>
            <a:r>
              <a:rPr lang="en-US" sz="1200" kern="1200" dirty="0">
                <a:solidFill>
                  <a:schemeClr val="tx1"/>
                </a:solidFill>
                <a:effectLst/>
                <a:latin typeface="+mn-lt"/>
                <a:ea typeface="+mn-ea"/>
                <a:cs typeface="+mn-cs"/>
              </a:rPr>
              <a:t>logistic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model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for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it a probability we’ll also need the total probability of the two possible events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context word, 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isn’t a context word) to sum to 1. We thus estimate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382942897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equation gives us the probability for one word, but there are many context words in the window. Skip-gram makes the simplifying assumption that all context words are independent, allowing us to just multiply their probabilities: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71</a:t>
            </a:fld>
            <a:endParaRPr lang="en-US"/>
          </a:p>
        </p:txBody>
      </p:sp>
    </p:spTree>
    <p:extLst>
      <p:ext uri="{BB962C8B-B14F-4D97-AF65-F5344CB8AC3E}">
        <p14:creationId xmlns:p14="http://schemas.microsoft.com/office/powerpoint/2010/main" val="320072905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72</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the </a:t>
            </a:r>
            <a:r>
              <a:rPr lang="en-US" baseline="0" dirty="0" err="1"/>
              <a:t>skipgram</a:t>
            </a:r>
            <a:r>
              <a:rPr lang="en-US" baseline="0" dirty="0"/>
              <a:t> classifier functions.  In the next section we'll turn to learning its weights, which is the goal of building the classifier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4509142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see how word2vec uses </a:t>
            </a:r>
            <a:r>
              <a:rPr lang="en-US" baseline="0" dirty="0" err="1"/>
              <a:t>sigmoids</a:t>
            </a:r>
            <a:r>
              <a:rPr lang="en-US" baseline="0" dirty="0"/>
              <a:t> and gradient descent to learn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2022100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consider one word/context pair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with its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noise words </a:t>
            </a:r>
            <a:r>
              <a:rPr lang="en-US" sz="1200" i="1" kern="1200" dirty="0">
                <a:solidFill>
                  <a:schemeClr val="tx1"/>
                </a:solidFill>
                <a:effectLst/>
                <a:latin typeface="+mn-lt"/>
                <a:ea typeface="+mn-ea"/>
                <a:cs typeface="+mn-cs"/>
              </a:rPr>
              <a:t>cneg</a:t>
            </a:r>
            <a:r>
              <a:rPr lang="en-US" sz="1200" kern="1200" dirty="0">
                <a:solidFill>
                  <a:schemeClr val="tx1"/>
                </a:solidFill>
                <a:effectLst/>
                <a:latin typeface="+mn-lt"/>
                <a:ea typeface="+mn-ea"/>
                <a:cs typeface="+mn-cs"/>
              </a:rPr>
              <a:t>1 ...</a:t>
            </a:r>
            <a:r>
              <a:rPr lang="en-US" sz="1200" i="1" kern="1200" dirty="0" err="1">
                <a:solidFill>
                  <a:schemeClr val="tx1"/>
                </a:solidFill>
                <a:effectLst/>
                <a:latin typeface="+mn-lt"/>
                <a:ea typeface="+mn-ea"/>
                <a:cs typeface="+mn-cs"/>
              </a:rPr>
              <a:t>cnegk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our goal is to maximize the similarity of the target with the actual context words, </a:t>
            </a:r>
            <a:r>
              <a:rPr lang="en-US" sz="1200" kern="1200" dirty="0" err="1">
                <a:solidFill>
                  <a:schemeClr val="tx1"/>
                </a:solidFill>
                <a:effectLst/>
                <a:latin typeface="+mn-lt"/>
                <a:ea typeface="+mn-ea"/>
                <a:cs typeface="+mn-cs"/>
              </a:rPr>
              <a:t>andn</a:t>
            </a:r>
            <a:r>
              <a:rPr lang="en-US" sz="1200" kern="1200" dirty="0">
                <a:solidFill>
                  <a:schemeClr val="tx1"/>
                </a:solidFill>
                <a:effectLst/>
                <a:latin typeface="+mn-lt"/>
                <a:ea typeface="+mn-ea"/>
                <a:cs typeface="+mn-cs"/>
              </a:rPr>
              <a:t> minimize the similarity of the target with the k negative sampled non-neighbor words. We can express these two goals as the following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to be minimized  (hence the −); here the first term expresses that we want the classifier to assign the real context word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neighbor, and the second term expresses that we want to assign each of the noise words </a:t>
            </a:r>
            <a:r>
              <a:rPr lang="en-US" sz="1200" i="1" kern="1200" dirty="0" err="1">
                <a:solidFill>
                  <a:schemeClr val="tx1"/>
                </a:solidFill>
                <a:effectLst/>
                <a:latin typeface="+mn-lt"/>
                <a:ea typeface="+mn-ea"/>
                <a:cs typeface="+mn-cs"/>
              </a:rPr>
              <a:t>cnegi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non-neighbor, all multiplied because we assume independence: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we substitute in our sigmoid of the dot product estimate for P, we want to maximize the dot product of the word with the actual context words, and minimize the dot products of the word with the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sampled non- neighbor words. </a:t>
            </a:r>
            <a:endParaRPr lang="en-US" dirty="0"/>
          </a:p>
          <a:p>
            <a:endParaRPr lang="en-US" dirty="0"/>
          </a:p>
          <a:p>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80</a:t>
            </a:fld>
            <a:endParaRPr lang="en-US"/>
          </a:p>
        </p:txBody>
      </p:sp>
    </p:spTree>
    <p:extLst>
      <p:ext uri="{BB962C8B-B14F-4D97-AF65-F5344CB8AC3E}">
        <p14:creationId xmlns:p14="http://schemas.microsoft.com/office/powerpoint/2010/main" val="341198651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82</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get the gradient, we need to take the derivative of this equation with respect to the different embeddings. We'll need a derivate for the C embeddings and for the W embeddings.  And we'll want a different derivative for the weights for the positive context examples and the </a:t>
            </a:r>
            <a:r>
              <a:rPr lang="en-US" sz="1200" kern="1200" dirty="0" err="1">
                <a:solidFill>
                  <a:schemeClr val="tx1"/>
                </a:solidFill>
                <a:effectLst/>
                <a:latin typeface="+mn-lt"/>
                <a:ea typeface="+mn-ea"/>
                <a:cs typeface="+mn-cs"/>
              </a:rPr>
              <a:t>nevative</a:t>
            </a:r>
            <a:r>
              <a:rPr lang="en-US" sz="1200" kern="1200" dirty="0">
                <a:solidFill>
                  <a:schemeClr val="tx1"/>
                </a:solidFill>
                <a:effectLst/>
                <a:latin typeface="+mn-lt"/>
                <a:ea typeface="+mn-ea"/>
                <a:cs typeface="+mn-cs"/>
              </a:rPr>
              <a:t> context examples, since we want to move them in opposite directions.   It turns out the derivatives are the following elegant functions.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84</a:t>
            </a:fld>
            <a:endParaRPr lang="en-US"/>
          </a:p>
        </p:txBody>
      </p:sp>
    </p:spTree>
    <p:extLst>
      <p:ext uri="{BB962C8B-B14F-4D97-AF65-F5344CB8AC3E}">
        <p14:creationId xmlns:p14="http://schemas.microsoft.com/office/powerpoint/2010/main" val="314972378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update equations going from time step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to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in stochastic gradient descent are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as in logistic regression, then, the learning algorithm starts with randomly initialized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matrices, and then walks through the training corpus using gradient descent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so as to maximize the objective we saw earlier by making the updates here.</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85</a:t>
            </a:fld>
            <a:endParaRPr lang="en-US"/>
          </a:p>
        </p:txBody>
      </p:sp>
    </p:spTree>
    <p:extLst>
      <p:ext uri="{BB962C8B-B14F-4D97-AF65-F5344CB8AC3E}">
        <p14:creationId xmlns:p14="http://schemas.microsoft.com/office/powerpoint/2010/main" val="178306326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learn word2vec embeddings, one of the most popular static embedding method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980496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various properties and parameters of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1652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90</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322806223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91</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95</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96</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97</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various properties of embeddings, include how they reflect cultural biases in the text they are trained 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14438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8038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5/11/2024</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12026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5/11/2024</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6978431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8"/>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5/11/2024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31411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5/11/2024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42525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37"/>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69" y="1671637"/>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5990169" y="2311400"/>
            <a:ext cx="5389033"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3" y="3398522"/>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24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68340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9"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1" y="731520"/>
            <a:ext cx="6679191" cy="5257800"/>
          </a:xfrm>
        </p:spPr>
        <p:txBody>
          <a:bodyPr/>
          <a:lstStyle>
            <a:lvl1pPr>
              <a:defRPr sz="4267" baseline="0">
                <a:solidFill>
                  <a:schemeClr val="accent2"/>
                </a:solidFill>
              </a:defRPr>
            </a:lvl1pPr>
            <a:lvl2pPr>
              <a:defRPr sz="3733" baseline="0">
                <a:solidFill>
                  <a:schemeClr val="accent2"/>
                </a:solidFill>
              </a:defRPr>
            </a:lvl2pPr>
            <a:lvl3pPr>
              <a:defRPr sz="32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1"/>
            <a:ext cx="3200400" cy="3379124"/>
          </a:xfrm>
        </p:spPr>
        <p:txBody>
          <a:bodyPr lIns="91440" rIns="91440">
            <a:normAutofit/>
          </a:bodyPr>
          <a:lstStyle>
            <a:lvl1pPr marL="0" indent="0">
              <a:buNone/>
              <a:defRPr sz="1500">
                <a:solidFill>
                  <a:srgbClr val="FFFFFF"/>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4" y="6459787"/>
            <a:ext cx="2618511" cy="365125"/>
          </a:xfrm>
        </p:spPr>
        <p:txBody>
          <a:bodyPr/>
          <a:lstStyle>
            <a:lvl1pPr algn="l">
              <a:defRPr/>
            </a:lvl1pPr>
          </a:lstStyle>
          <a:p>
            <a:fld id="{240CDC23-E565-C848-9AF6-12BD09C53D91}" type="datetimeFigureOut">
              <a:rPr lang="en-US" smtClean="0"/>
              <a:t>5/11/2024</a:t>
            </a:fld>
            <a:endParaRPr lang="en-US"/>
          </a:p>
        </p:txBody>
      </p:sp>
      <p:sp>
        <p:nvSpPr>
          <p:cNvPr id="6" name="Footer Placeholder 5"/>
          <p:cNvSpPr>
            <a:spLocks noGrp="1"/>
          </p:cNvSpPr>
          <p:nvPr>
            <p:ph type="ftr" sz="quarter" idx="11"/>
          </p:nvPr>
        </p:nvSpPr>
        <p:spPr>
          <a:xfrm>
            <a:off x="4800600" y="6459787"/>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56598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1"/>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0"/>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3" y="6459787"/>
            <a:ext cx="2472271"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5/11/2024</a:t>
            </a:fld>
            <a:endParaRPr lang="en-US"/>
          </a:p>
        </p:txBody>
      </p:sp>
      <p:sp>
        <p:nvSpPr>
          <p:cNvPr id="5" name="Footer Placeholder 4"/>
          <p:cNvSpPr>
            <a:spLocks noGrp="1"/>
          </p:cNvSpPr>
          <p:nvPr>
            <p:ph type="ftr" sz="quarter" idx="3"/>
          </p:nvPr>
        </p:nvSpPr>
        <p:spPr>
          <a:xfrm>
            <a:off x="3686187" y="6459787"/>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1" y="6459787"/>
            <a:ext cx="1312025" cy="365125"/>
          </a:xfrm>
          <a:prstGeom prst="rect">
            <a:avLst/>
          </a:prstGeom>
        </p:spPr>
        <p:txBody>
          <a:bodyPr vert="horz" lIns="91440" tIns="45720" rIns="91440" bIns="45720" rtlCol="0" anchor="ctr"/>
          <a:lstStyle>
            <a:lvl1pPr algn="r">
              <a:defRPr sz="1051">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1552665"/>
      </p:ext>
    </p:extLst>
  </p:cSld>
  <p:clrMap bg1="lt1" tx1="dk1" bg2="lt2" tx2="dk2" accent1="accent1" accent2="accent2" accent3="accent3" accent4="accent4" accent5="accent5" accent6="accent6" hlink="hlink" folHlink="folHlink"/>
  <p:sldLayoutIdLst>
    <p:sldLayoutId id="2147483736" r:id="rId1"/>
    <p:sldLayoutId id="2147483743" r:id="rId2"/>
    <p:sldLayoutId id="2147483738" r:id="rId3"/>
    <p:sldLayoutId id="2147483739" r:id="rId4"/>
    <p:sldLayoutId id="2147483740" r:id="rId5"/>
    <p:sldLayoutId id="2147483737" r:id="rId6"/>
  </p:sldLayoutIdLst>
  <p:txStyles>
    <p:titleStyle>
      <a:lvl1pPr algn="l" defTabSz="914377" rtl="0" eaLnBrk="1" latinLnBrk="0" hangingPunct="1">
        <a:lnSpc>
          <a:spcPct val="85000"/>
        </a:lnSpc>
        <a:spcBef>
          <a:spcPct val="0"/>
        </a:spcBef>
        <a:buNone/>
        <a:defRPr sz="4800" kern="1200" spc="-51" baseline="0">
          <a:solidFill>
            <a:schemeClr val="tx1">
              <a:lumMod val="75000"/>
              <a:lumOff val="2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38" indent="-182875" algn="l" defTabSz="914377"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14"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789"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65"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97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6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6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5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3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4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5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8.emf"/><Relationship Id="rId4" Type="http://schemas.openxmlformats.org/officeDocument/2006/relationships/image" Target="../media/image6.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61.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7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62.xml"/><Relationship Id="rId1" Type="http://schemas.openxmlformats.org/officeDocument/2006/relationships/slideLayout" Target="../slideLayouts/slideLayout1.xml"/><Relationship Id="rId4" Type="http://schemas.openxmlformats.org/officeDocument/2006/relationships/image" Target="../media/image31.emf"/></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9.xml"/><Relationship Id="rId1" Type="http://schemas.openxmlformats.org/officeDocument/2006/relationships/slideLayout" Target="../slideLayouts/slideLayout1.xml"/><Relationship Id="rId4" Type="http://schemas.openxmlformats.org/officeDocument/2006/relationships/image" Target="../media/image34.emf"/></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74.xml"/><Relationship Id="rId1" Type="http://schemas.openxmlformats.org/officeDocument/2006/relationships/slideLayout" Target="../slideLayouts/slideLayout2.xml"/><Relationship Id="rId5" Type="http://schemas.openxmlformats.org/officeDocument/2006/relationships/image" Target="../media/image40.emf"/><Relationship Id="rId4" Type="http://schemas.openxmlformats.org/officeDocument/2006/relationships/image" Target="../media/image39.emf"/></Relationships>
</file>

<file path=ppt/slides/_rels/slide85.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5049997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t>Similarity</a:t>
            </a:r>
          </a:p>
        </p:txBody>
      </p:sp>
      <p:sp>
        <p:nvSpPr>
          <p:cNvPr id="3" name="Content Placeholder 2"/>
          <p:cNvSpPr>
            <a:spLocks noGrp="1"/>
          </p:cNvSpPr>
          <p:nvPr>
            <p:ph idx="1"/>
          </p:nvPr>
        </p:nvSpPr>
        <p:spPr/>
        <p:txBody>
          <a:bodyPr/>
          <a:lstStyle/>
          <a:p>
            <a:pPr marL="91440" lvl="2" indent="-91440">
              <a:spcBef>
                <a:spcPts val="1200"/>
              </a:spcBef>
              <a:spcAft>
                <a:spcPts val="200"/>
              </a:spcAft>
              <a:buSzPct val="100000"/>
              <a:buFont typeface="Calibri" panose="020F0502020204030204" pitchFamily="34" charset="0"/>
              <a:buChar char=" "/>
            </a:pPr>
            <a:r>
              <a:rPr lang="en-US" sz="3200" dirty="0">
                <a:latin typeface="Calibri" charset="0"/>
                <a:ea typeface="Calibri" charset="0"/>
                <a:cs typeface="Calibri" charset="0"/>
              </a:rPr>
              <a:t>Words with similar meanings.  Not synonyms, but sharing some element of meaning</a:t>
            </a:r>
          </a:p>
          <a:p>
            <a:pPr marL="91440" lvl="2" indent="-91440">
              <a:spcBef>
                <a:spcPts val="1200"/>
              </a:spcBef>
              <a:spcAft>
                <a:spcPts val="200"/>
              </a:spcAft>
              <a:buSzPct val="100000"/>
              <a:buFont typeface="Calibri" panose="020F0502020204030204" pitchFamily="34" charset="0"/>
              <a:buChar char=" "/>
            </a:pPr>
            <a:endParaRPr lang="en-US" sz="2400" dirty="0">
              <a:latin typeface="Courier"/>
              <a:cs typeface="Courier"/>
            </a:endParaRP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car, bicycle</a:t>
            </a: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extLst>
              <p:ext uri="{D42A27DB-BD31-4B8C-83A1-F6EECF244321}">
                <p14:modId xmlns:p14="http://schemas.microsoft.com/office/powerpoint/2010/main" val="4051688062"/>
              </p:ext>
            </p:extLst>
          </p:nvPr>
        </p:nvGraphicFramePr>
        <p:xfrm>
          <a:off x="2971801" y="1846262"/>
          <a:ext cx="6918325" cy="3941710"/>
        </p:xfrm>
        <a:graphic>
          <a:graphicData uri="http://schemas.openxmlformats.org/drawingml/2006/table">
            <a:tbl>
              <a:tblPr firstRow="1" bandRow="1">
                <a:tableStyleId>{5C22544A-7EE6-4342-B048-85BDC9FD1C3A}</a:tableStyleId>
              </a:tblPr>
              <a:tblGrid>
                <a:gridCol w="1889125">
                  <a:extLst>
                    <a:ext uri="{9D8B030D-6E8A-4147-A177-3AD203B41FA5}">
                      <a16:colId xmlns:a16="http://schemas.microsoft.com/office/drawing/2014/main" val="4069172633"/>
                    </a:ext>
                  </a:extLst>
                </a:gridCol>
                <a:gridCol w="2514600">
                  <a:extLst>
                    <a:ext uri="{9D8B030D-6E8A-4147-A177-3AD203B41FA5}">
                      <a16:colId xmlns:a16="http://schemas.microsoft.com/office/drawing/2014/main" val="3213786418"/>
                    </a:ext>
                  </a:extLst>
                </a:gridCol>
                <a:gridCol w="2514600">
                  <a:extLst>
                    <a:ext uri="{9D8B030D-6E8A-4147-A177-3AD203B41FA5}">
                      <a16:colId xmlns:a16="http://schemas.microsoft.com/office/drawing/2014/main" val="1592160975"/>
                    </a:ext>
                  </a:extLst>
                </a:gridCol>
              </a:tblGrid>
              <a:tr h="466990">
                <a:tc>
                  <a:txBody>
                    <a:bodyPr/>
                    <a:lstStyle/>
                    <a:p>
                      <a:r>
                        <a:rPr lang="en-US" sz="2400" dirty="0"/>
                        <a:t>word1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word2</a:t>
                      </a:r>
                    </a:p>
                  </a:txBody>
                  <a:tcPr/>
                </a:tc>
                <a:tc>
                  <a:txBody>
                    <a:bodyPr/>
                    <a:lstStyle/>
                    <a:p>
                      <a:r>
                        <a:rPr lang="en-US" sz="2400" dirty="0"/>
                        <a:t>similarity</a:t>
                      </a:r>
                    </a:p>
                  </a:txBody>
                  <a:tcPr/>
                </a:tc>
                <a:extLst>
                  <a:ext uri="{0D108BD9-81ED-4DB2-BD59-A6C34878D82A}">
                    <a16:rowId xmlns:a16="http://schemas.microsoft.com/office/drawing/2014/main" val="3135492860"/>
                  </a:ext>
                </a:extLst>
              </a:tr>
              <a:tr h="466990">
                <a:tc>
                  <a:txBody>
                    <a:bodyPr/>
                    <a:lstStyle/>
                    <a:p>
                      <a:r>
                        <a:rPr lang="en-US" sz="3200" dirty="0">
                          <a:effectLst/>
                          <a:latin typeface="Times New Roman" panose="02020603050405020304" pitchFamily="18" charset="0"/>
                          <a:cs typeface="Times New Roman" panose="02020603050405020304" pitchFamily="18" charset="0"/>
                        </a:rPr>
                        <a:t>vanish</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disappear</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8428773"/>
                  </a:ext>
                </a:extLst>
              </a:tr>
              <a:tr h="466990">
                <a:tc>
                  <a:txBody>
                    <a:bodyPr/>
                    <a:lstStyle/>
                    <a:p>
                      <a:r>
                        <a:rPr lang="en-US" sz="3200" dirty="0">
                          <a:effectLst/>
                          <a:latin typeface="Times New Roman" panose="02020603050405020304" pitchFamily="18" charset="0"/>
                          <a:cs typeface="Times New Roman" panose="02020603050405020304" pitchFamily="18" charset="0"/>
                        </a:rPr>
                        <a:t>behave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obey</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7.3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3566929"/>
                  </a:ext>
                </a:extLst>
              </a:tr>
              <a:tr h="466990">
                <a:tc>
                  <a:txBody>
                    <a:bodyPr/>
                    <a:lstStyle/>
                    <a:p>
                      <a:r>
                        <a:rPr lang="en-US" sz="3200" dirty="0">
                          <a:effectLst/>
                          <a:latin typeface="Times New Roman" panose="02020603050405020304" pitchFamily="18" charset="0"/>
                          <a:cs typeface="Times New Roman" panose="02020603050405020304" pitchFamily="18" charset="0"/>
                        </a:rPr>
                        <a:t>belief</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impression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5.95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12151455"/>
                  </a:ext>
                </a:extLst>
              </a:tr>
              <a:tr h="466990">
                <a:tc>
                  <a:txBody>
                    <a:bodyPr/>
                    <a:lstStyle/>
                    <a:p>
                      <a:r>
                        <a:rPr lang="en-US" sz="3200" dirty="0">
                          <a:effectLst/>
                          <a:latin typeface="Times New Roman" panose="02020603050405020304" pitchFamily="18" charset="0"/>
                          <a:cs typeface="Times New Roman" panose="02020603050405020304" pitchFamily="18" charset="0"/>
                        </a:rPr>
                        <a:t>muscle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bone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3.65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33697757"/>
                  </a:ext>
                </a:extLst>
              </a:tr>
              <a:tr h="466990">
                <a:tc>
                  <a:txBody>
                    <a:bodyPr/>
                    <a:lstStyle/>
                    <a:p>
                      <a:r>
                        <a:rPr lang="en-US" sz="3200" dirty="0">
                          <a:effectLst/>
                          <a:latin typeface="Times New Roman" panose="02020603050405020304" pitchFamily="18" charset="0"/>
                          <a:cs typeface="Times New Roman" panose="02020603050405020304" pitchFamily="18" charset="0"/>
                        </a:rPr>
                        <a:t>modest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flexible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353346"/>
                  </a:ext>
                </a:extLst>
              </a:tr>
              <a:tr h="466990">
                <a:tc>
                  <a:txBody>
                    <a:bodyPr/>
                    <a:lstStyle/>
                    <a:p>
                      <a:r>
                        <a:rPr lang="en-US" sz="3200" dirty="0">
                          <a:effectLst/>
                          <a:latin typeface="Times New Roman" panose="02020603050405020304" pitchFamily="18" charset="0"/>
                          <a:cs typeface="Times New Roman" panose="02020603050405020304" pitchFamily="18" charset="0"/>
                        </a:rPr>
                        <a:t>hole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agreement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4038600" y="6248400"/>
            <a:ext cx="3646960" cy="369332"/>
          </a:xfrm>
          <a:prstGeom prst="rect">
            <a:avLst/>
          </a:prstGeom>
          <a:noFill/>
        </p:spPr>
        <p:txBody>
          <a:bodyPr wrap="none" rtlCol="0">
            <a:spAutoFit/>
          </a:bodyPr>
          <a:lstStyle/>
          <a:p>
            <a:r>
              <a:rPr lang="en-US"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2346960" y="286605"/>
            <a:ext cx="7543800" cy="780196"/>
          </a:xfrm>
        </p:spPr>
        <p:txBody>
          <a:bodyPr/>
          <a:lstStyle/>
          <a:p>
            <a:r>
              <a:rPr lang="en-US" dirty="0"/>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3200" dirty="0"/>
              <a:t>Also called "word association"</a:t>
            </a:r>
          </a:p>
          <a:p>
            <a:pPr>
              <a:lnSpc>
                <a:spcPct val="90000"/>
              </a:lnSpc>
            </a:pPr>
            <a:r>
              <a:rPr lang="en-US" sz="3200" dirty="0"/>
              <a:t>Words can be related in any way, perhaps via a semantic frame or field</a:t>
            </a:r>
            <a:endParaRPr lang="en-US" sz="3200" b="1" dirty="0"/>
          </a:p>
          <a:p>
            <a:pPr lvl="2">
              <a:lnSpc>
                <a:spcPct val="90000"/>
              </a:lnSpc>
            </a:pPr>
            <a:endParaRPr lang="en-US" sz="2800" dirty="0">
              <a:latin typeface="Courier"/>
              <a:cs typeface="Courier"/>
            </a:endParaRPr>
          </a:p>
          <a:p>
            <a:pPr lvl="2">
              <a:lnSpc>
                <a:spcPct val="90000"/>
              </a:lnSpc>
            </a:pPr>
            <a:r>
              <a:rPr lang="en-US" sz="2800" dirty="0">
                <a:latin typeface="Courier"/>
                <a:cs typeface="Courier"/>
              </a:rPr>
              <a:t>coffee, tea</a:t>
            </a:r>
            <a:r>
              <a:rPr lang="en-US" sz="2800" dirty="0"/>
              <a:t>:    </a:t>
            </a:r>
            <a:r>
              <a:rPr lang="en-US" sz="2800" b="1" dirty="0"/>
              <a:t>similar</a:t>
            </a:r>
          </a:p>
          <a:p>
            <a:pPr lvl="2">
              <a:lnSpc>
                <a:spcPct val="90000"/>
              </a:lnSpc>
            </a:pPr>
            <a:r>
              <a:rPr lang="en-US" sz="2800" dirty="0">
                <a:latin typeface="Courier"/>
                <a:cs typeface="Courier"/>
              </a:rPr>
              <a:t>coffee, cup</a:t>
            </a:r>
            <a:r>
              <a:rPr lang="en-US" sz="2800" dirty="0"/>
              <a:t>:   </a:t>
            </a:r>
            <a:r>
              <a:rPr lang="en-US" sz="2800" b="1" dirty="0"/>
              <a:t>related</a:t>
            </a:r>
            <a:r>
              <a:rPr lang="en-US" sz="2800" dirty="0"/>
              <a:t>, not similar</a:t>
            </a:r>
          </a:p>
        </p:txBody>
      </p:sp>
    </p:spTree>
    <p:extLst>
      <p:ext uri="{BB962C8B-B14F-4D97-AF65-F5344CB8AC3E}">
        <p14:creationId xmlns:p14="http://schemas.microsoft.com/office/powerpoint/2010/main" val="1010398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1066800" y="286605"/>
            <a:ext cx="8823960" cy="932596"/>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1066800" y="1845734"/>
            <a:ext cx="10363200" cy="4555066"/>
          </a:xfrm>
        </p:spPr>
        <p:txBody>
          <a:bodyPr>
            <a:normAutofit fontScale="92500" lnSpcReduction="10000"/>
          </a:bodyPr>
          <a:lstStyle/>
          <a:p>
            <a:r>
              <a:rPr lang="en-US" sz="3200" dirty="0"/>
              <a:t>Words that </a:t>
            </a:r>
          </a:p>
          <a:p>
            <a:pPr lvl="1"/>
            <a:r>
              <a:rPr lang="en-US" sz="3200" dirty="0"/>
              <a:t>cover a particular semantic domain </a:t>
            </a:r>
          </a:p>
          <a:p>
            <a:pPr lvl="1"/>
            <a:r>
              <a:rPr lang="en-US" sz="3200" dirty="0"/>
              <a:t>bear structured relations with each other. </a:t>
            </a:r>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1143000" y="286605"/>
            <a:ext cx="8747760" cy="780195"/>
          </a:xfrm>
        </p:spPr>
        <p:txBody>
          <a:bodyPr/>
          <a:lstStyle/>
          <a:p>
            <a:r>
              <a:rPr lang="en-US" dirty="0"/>
              <a:t>Relation: </a:t>
            </a:r>
            <a:r>
              <a:rPr lang="en-US" dirty="0" err="1"/>
              <a:t>Antonymy</a:t>
            </a:r>
            <a:endParaRPr lang="en-US" dirty="0"/>
          </a:p>
        </p:txBody>
      </p:sp>
      <p:sp>
        <p:nvSpPr>
          <p:cNvPr id="48131" name="Rectangle 3"/>
          <p:cNvSpPr>
            <a:spLocks noGrp="1" noChangeArrowheads="1"/>
          </p:cNvSpPr>
          <p:nvPr>
            <p:ph idx="1"/>
          </p:nvPr>
        </p:nvSpPr>
        <p:spPr>
          <a:xfrm>
            <a:off x="1143000" y="1450757"/>
            <a:ext cx="10744200" cy="5120638"/>
          </a:xfrm>
        </p:spPr>
        <p:txBody>
          <a:bodyPr>
            <a:noAutofit/>
          </a:bodyPr>
          <a:lstStyle/>
          <a:p>
            <a:r>
              <a:rPr lang="en-US" dirty="0"/>
              <a:t>Senses that are opposites with respect to only one feature of meaning</a:t>
            </a:r>
          </a:p>
          <a:p>
            <a:r>
              <a:rPr lang="en-US" dirty="0"/>
              <a:t>Otherwise, they are very similar!</a:t>
            </a:r>
          </a:p>
          <a:p>
            <a:pPr marL="457200" lvl="1" indent="0">
              <a:buNone/>
            </a:pPr>
            <a:r>
              <a:rPr lang="en-US" sz="2800" dirty="0">
                <a:latin typeface="Courier"/>
                <a:cs typeface="Courier"/>
              </a:rPr>
              <a:t>dark/light   short/long	fast/slow	rise/fall</a:t>
            </a:r>
          </a:p>
          <a:p>
            <a:pPr marL="457200" lvl="1" indent="0">
              <a:buNone/>
            </a:pPr>
            <a:r>
              <a:rPr lang="en-US" sz="2800" dirty="0">
                <a:latin typeface="Courier"/>
                <a:cs typeface="Courier"/>
              </a:rPr>
              <a:t>hot/cold	    up/down	      in/out</a:t>
            </a:r>
          </a:p>
          <a:p>
            <a:r>
              <a:rPr lang="en-US" dirty="0"/>
              <a:t>More formally: antonyms can</a:t>
            </a:r>
          </a:p>
          <a:p>
            <a:pPr lvl="1">
              <a:lnSpc>
                <a:spcPct val="70000"/>
              </a:lnSpc>
            </a:pPr>
            <a:r>
              <a:rPr lang="en-US" sz="2800" dirty="0"/>
              <a:t>define a binary opposition or be at opposite ends of a scale</a:t>
            </a:r>
          </a:p>
          <a:p>
            <a:pPr lvl="2"/>
            <a:r>
              <a:rPr lang="en-US" sz="2400" dirty="0"/>
              <a:t> </a:t>
            </a:r>
            <a:r>
              <a:rPr lang="en-US" sz="2400" dirty="0">
                <a:latin typeface="Courier"/>
                <a:cs typeface="Courier"/>
              </a:rPr>
              <a:t>long/short, fast/slow</a:t>
            </a:r>
          </a:p>
          <a:p>
            <a:pPr lvl="1"/>
            <a:r>
              <a:rPr lang="en-US" sz="2800" dirty="0"/>
              <a:t>Be </a:t>
            </a:r>
            <a:r>
              <a:rPr lang="en-US" sz="2800" i="1" dirty="0" err="1"/>
              <a:t>reversives</a:t>
            </a:r>
            <a:r>
              <a:rPr lang="en-US" sz="2800" dirty="0"/>
              <a:t>:</a:t>
            </a:r>
          </a:p>
          <a:p>
            <a:pPr lvl="2"/>
            <a:r>
              <a:rPr lang="en-US" sz="2400" dirty="0">
                <a:latin typeface="Courier"/>
                <a:cs typeface="Courier"/>
              </a:rPr>
              <a:t> rise/fall, up/down</a:t>
            </a:r>
            <a:endParaRPr lang="en-US" sz="4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1097281" y="286605"/>
            <a:ext cx="8793479" cy="780195"/>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1097281" y="1752600"/>
            <a:ext cx="10866119" cy="4953000"/>
          </a:xfrm>
        </p:spPr>
        <p:txBody>
          <a:bodyPr>
            <a:normAutofit/>
          </a:bodyPr>
          <a:lstStyle/>
          <a:p>
            <a:pPr marL="457200" indent="-457200">
              <a:buFont typeface="Arial" panose="020B0604020202020204" pitchFamily="34" charset="0"/>
              <a:buChar char="•"/>
            </a:pPr>
            <a:r>
              <a:rPr lang="en-US" sz="3600" dirty="0"/>
              <a:t>Words have </a:t>
            </a:r>
            <a:r>
              <a:rPr lang="en-US" sz="3600" b="1" dirty="0"/>
              <a:t>affective</a:t>
            </a:r>
            <a:r>
              <a:rPr lang="en-US" sz="3600" dirty="0"/>
              <a:t> meanings</a:t>
            </a:r>
          </a:p>
          <a:p>
            <a:pPr marL="986353" lvl="1" indent="-457200">
              <a:buFont typeface="Arial" panose="020B0604020202020204" pitchFamily="34" charset="0"/>
              <a:buChar char="•"/>
            </a:pPr>
            <a:r>
              <a:rPr lang="en-US" sz="2800" dirty="0"/>
              <a:t>Positive connotations (</a:t>
            </a:r>
            <a:r>
              <a:rPr lang="en-US" sz="2800" i="1" dirty="0"/>
              <a:t>happy</a:t>
            </a:r>
            <a:r>
              <a:rPr lang="en-US" sz="2800" dirty="0"/>
              <a:t>) </a:t>
            </a:r>
          </a:p>
          <a:p>
            <a:pPr marL="986353" lvl="1" indent="-457200">
              <a:buFont typeface="Arial" panose="020B0604020202020204" pitchFamily="34" charset="0"/>
              <a:buChar char="•"/>
            </a:pPr>
            <a:r>
              <a:rPr lang="en-US" sz="2800" dirty="0"/>
              <a:t>Negative connotations (</a:t>
            </a:r>
            <a:r>
              <a:rPr lang="en-US" sz="2800" i="1" dirty="0"/>
              <a:t>sad</a:t>
            </a:r>
            <a:r>
              <a:rPr lang="en-US" sz="2800" dirty="0"/>
              <a:t>)</a:t>
            </a:r>
          </a:p>
          <a:p>
            <a:pPr marL="457200" indent="-457200">
              <a:buFont typeface="Arial" panose="020B0604020202020204" pitchFamily="34" charset="0"/>
              <a:buChar char="•"/>
            </a:pPr>
            <a:r>
              <a:rPr lang="en-US" sz="3600" dirty="0"/>
              <a:t>Connotations can be subtle:</a:t>
            </a:r>
          </a:p>
          <a:p>
            <a:pPr marL="986353" lvl="1" indent="-457200">
              <a:buFont typeface="Arial" panose="020B0604020202020204" pitchFamily="34" charset="0"/>
              <a:buChar char="•"/>
            </a:pPr>
            <a:r>
              <a:rPr lang="en-US" sz="2800" dirty="0"/>
              <a:t>Positive connotation: </a:t>
            </a:r>
            <a:r>
              <a:rPr lang="en-US" sz="2800" i="1" dirty="0"/>
              <a:t>copy, replica, reproduction </a:t>
            </a:r>
          </a:p>
          <a:p>
            <a:pPr marL="986353" lvl="1" indent="-457200">
              <a:buFont typeface="Arial" panose="020B0604020202020204" pitchFamily="34" charset="0"/>
              <a:buChar char="•"/>
            </a:pPr>
            <a:r>
              <a:rPr lang="en-US" sz="2800" dirty="0"/>
              <a:t>Negative connotation: </a:t>
            </a:r>
            <a:r>
              <a:rPr lang="en-US" sz="2800" i="1" dirty="0"/>
              <a:t>fake, knockoff, forgery</a:t>
            </a:r>
            <a:endParaRPr lang="en-US" sz="2800" dirty="0"/>
          </a:p>
          <a:p>
            <a:pPr marL="457200" indent="-457200">
              <a:buFont typeface="Arial" panose="020B0604020202020204" pitchFamily="34" charset="0"/>
              <a:buChar char="•"/>
            </a:pPr>
            <a:r>
              <a:rPr lang="en-US" sz="3600" dirty="0"/>
              <a:t>Evaluation (sentiment!)</a:t>
            </a:r>
          </a:p>
          <a:p>
            <a:pPr marL="986353" lvl="1" indent="-457200">
              <a:buFont typeface="Arial" panose="020B0604020202020204" pitchFamily="34" charset="0"/>
              <a:buChar char="•"/>
            </a:pPr>
            <a:r>
              <a:rPr lang="en-US" sz="2800" dirty="0"/>
              <a:t>Positive evaluation (</a:t>
            </a:r>
            <a:r>
              <a:rPr lang="en-US" sz="2800" i="1" dirty="0"/>
              <a:t>great</a:t>
            </a:r>
            <a:r>
              <a:rPr lang="en-US" sz="2800" dirty="0"/>
              <a:t>, </a:t>
            </a:r>
            <a:r>
              <a:rPr lang="en-US" sz="2800" i="1" dirty="0"/>
              <a:t>love</a:t>
            </a:r>
            <a:r>
              <a:rPr lang="en-US" sz="2800" dirty="0"/>
              <a:t>) </a:t>
            </a:r>
          </a:p>
          <a:p>
            <a:pPr marL="986353" lvl="1" indent="-457200">
              <a:buFont typeface="Arial" panose="020B0604020202020204" pitchFamily="34" charset="0"/>
              <a:buChar char="•"/>
            </a:pPr>
            <a:r>
              <a:rPr lang="en-US" sz="2800" dirty="0"/>
              <a:t>Negative evaluation (</a:t>
            </a:r>
            <a:r>
              <a:rPr lang="en-US" sz="2800" i="1" dirty="0"/>
              <a:t>terrible</a:t>
            </a:r>
            <a:r>
              <a:rPr lang="en-US" sz="2800" dirty="0"/>
              <a:t>, </a:t>
            </a:r>
            <a:r>
              <a:rPr lang="en-US" sz="2800" i="1" dirty="0"/>
              <a:t>hate</a:t>
            </a:r>
            <a:r>
              <a:rPr lang="en-US" sz="28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1097280" y="1371600"/>
            <a:ext cx="11094720" cy="4572000"/>
          </a:xfrm>
        </p:spPr>
        <p:txBody>
          <a:bodyPr/>
          <a:lstStyle/>
          <a:p>
            <a:r>
              <a:rPr lang="en-US" dirty="0"/>
              <a:t>Words seem to vary along 3 affective dimensions:</a:t>
            </a:r>
          </a:p>
          <a:p>
            <a:pPr lvl="1"/>
            <a:r>
              <a:rPr lang="en-US" sz="2800" b="1" dirty="0"/>
              <a:t>valence</a:t>
            </a:r>
            <a:r>
              <a:rPr lang="en-US" sz="2800" dirty="0"/>
              <a:t>: the pleasantness of the stimulus</a:t>
            </a:r>
          </a:p>
          <a:p>
            <a:pPr lvl="1"/>
            <a:r>
              <a:rPr lang="en-US" sz="2800" b="1" dirty="0"/>
              <a:t>arousal</a:t>
            </a:r>
            <a:r>
              <a:rPr lang="en-US" sz="2800" dirty="0"/>
              <a:t>: the intensity of emotion provoked by the stimulus</a:t>
            </a:r>
          </a:p>
          <a:p>
            <a:pPr lvl="1"/>
            <a:r>
              <a:rPr lang="en-US" sz="2800" b="1" dirty="0"/>
              <a:t>dominance</a:t>
            </a:r>
            <a:r>
              <a:rPr lang="en-US" sz="28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6705600" y="914400"/>
            <a:ext cx="2287934" cy="400110"/>
          </a:xfrm>
          <a:prstGeom prst="rect">
            <a:avLst/>
          </a:prstGeom>
          <a:noFill/>
        </p:spPr>
        <p:txBody>
          <a:bodyPr wrap="none" rtlCol="0">
            <a:spAutoFit/>
          </a:bodyPr>
          <a:lstStyle/>
          <a:p>
            <a:r>
              <a:rPr lang="en-US" sz="20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extLst>
              <p:ext uri="{D42A27DB-BD31-4B8C-83A1-F6EECF244321}">
                <p14:modId xmlns:p14="http://schemas.microsoft.com/office/powerpoint/2010/main" val="3606861031"/>
              </p:ext>
            </p:extLst>
          </p:nvPr>
        </p:nvGraphicFramePr>
        <p:xfrm>
          <a:off x="1706881" y="358140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7332404" y="6513731"/>
            <a:ext cx="4872296" cy="369332"/>
          </a:xfrm>
          <a:prstGeom prst="rect">
            <a:avLst/>
          </a:prstGeom>
          <a:noFill/>
        </p:spPr>
        <p:txBody>
          <a:bodyPr wrap="none" rtlCol="0">
            <a:spAutoFit/>
          </a:bodyPr>
          <a:lstStyle/>
          <a:p>
            <a:r>
              <a:rPr lang="en-US"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1219200" y="1447800"/>
            <a:ext cx="10287000" cy="4876800"/>
          </a:xfrm>
        </p:spPr>
        <p:txBody>
          <a:bodyPr>
            <a:normAutofit/>
          </a:bodyPr>
          <a:lstStyle/>
          <a:p>
            <a:r>
              <a:rPr lang="en-US" sz="3600" b="1" dirty="0"/>
              <a:t>Concepts</a:t>
            </a:r>
            <a:r>
              <a:rPr lang="en-US" sz="3600" dirty="0"/>
              <a:t> or word senses</a:t>
            </a:r>
          </a:p>
          <a:p>
            <a:pPr lvl="1"/>
            <a:r>
              <a:rPr lang="en-US" sz="2800" dirty="0"/>
              <a:t>Have a complex many-to-many association with </a:t>
            </a:r>
            <a:r>
              <a:rPr lang="en-US" sz="2800" b="1" dirty="0"/>
              <a:t>words</a:t>
            </a:r>
            <a:r>
              <a:rPr lang="en-US" sz="2800" dirty="0"/>
              <a:t> (homonymy, multiple senses)</a:t>
            </a:r>
          </a:p>
          <a:p>
            <a:r>
              <a:rPr lang="en-US" sz="3600" dirty="0"/>
              <a:t>Have relations with each other</a:t>
            </a:r>
          </a:p>
          <a:p>
            <a:pPr lvl="1"/>
            <a:r>
              <a:rPr lang="en-US" sz="2800" dirty="0"/>
              <a:t>Synonymy</a:t>
            </a:r>
          </a:p>
          <a:p>
            <a:pPr lvl="1"/>
            <a:r>
              <a:rPr lang="en-US" sz="2800" dirty="0" err="1"/>
              <a:t>Antonymy</a:t>
            </a:r>
            <a:endParaRPr lang="en-US" sz="2800" dirty="0"/>
          </a:p>
          <a:p>
            <a:pPr lvl="1"/>
            <a:r>
              <a:rPr lang="en-US" sz="2800" dirty="0"/>
              <a:t>Similarity</a:t>
            </a:r>
          </a:p>
          <a:p>
            <a:pPr lvl="1"/>
            <a:r>
              <a:rPr lang="en-US" sz="2800" dirty="0"/>
              <a:t>Relatedness</a:t>
            </a:r>
          </a:p>
          <a:p>
            <a:pPr lvl="1"/>
            <a:r>
              <a:rPr lang="en-US" sz="2800" dirty="0"/>
              <a:t>Connotation</a:t>
            </a:r>
          </a:p>
        </p:txBody>
      </p:sp>
    </p:spTree>
    <p:extLst>
      <p:ext uri="{BB962C8B-B14F-4D97-AF65-F5344CB8AC3E}">
        <p14:creationId xmlns:p14="http://schemas.microsoft.com/office/powerpoint/2010/main" val="465327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3589125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9534040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838201" y="1600199"/>
            <a:ext cx="11125200" cy="5257801"/>
          </a:xfrm>
        </p:spPr>
        <p:txBody>
          <a:bodyPr>
            <a:normAutofit fontScale="92500" lnSpcReduction="20000"/>
          </a:bodyPr>
          <a:lstStyle/>
          <a:p>
            <a:r>
              <a:rPr lang="en-US" sz="4000" dirty="0"/>
              <a:t>N-gram or text classification methods we've seen so far</a:t>
            </a:r>
          </a:p>
          <a:p>
            <a:pPr lvl="1"/>
            <a:r>
              <a:rPr lang="en-US" sz="3600" dirty="0"/>
              <a:t>Words are just strings (or indices </a:t>
            </a:r>
            <a:r>
              <a:rPr lang="en-US" sz="3600" dirty="0" err="1"/>
              <a:t>w</a:t>
            </a:r>
            <a:r>
              <a:rPr lang="en-US" sz="3600" baseline="-25000" dirty="0" err="1"/>
              <a:t>i</a:t>
            </a:r>
            <a:r>
              <a:rPr lang="en-US" sz="3600" dirty="0"/>
              <a:t> in a vocabulary list)</a:t>
            </a:r>
          </a:p>
          <a:p>
            <a:pPr lvl="1"/>
            <a:r>
              <a:rPr lang="en-US" sz="3600" dirty="0"/>
              <a:t>That's not very satisfactory!</a:t>
            </a:r>
            <a:endParaRPr lang="en-US" sz="4000" dirty="0"/>
          </a:p>
          <a:p>
            <a:r>
              <a:rPr lang="en-US" sz="4000" dirty="0"/>
              <a:t>Introductory logic classes:</a:t>
            </a:r>
          </a:p>
          <a:p>
            <a:pPr lvl="1"/>
            <a:r>
              <a:rPr lang="en-US" sz="3600" dirty="0"/>
              <a:t>The meaning of "dog" is DOG;  cat is CAT</a:t>
            </a:r>
          </a:p>
          <a:p>
            <a:pPr marL="201079" lvl="1" indent="0">
              <a:buNone/>
            </a:pPr>
            <a:r>
              <a:rPr lang="en-US" sz="3600" dirty="0"/>
              <a:t>          ∀x DOG(x) ⟶ MAMMAL(x)</a:t>
            </a:r>
          </a:p>
          <a:p>
            <a:r>
              <a:rPr lang="en-US" sz="4000" dirty="0"/>
              <a:t>Old linguistics joke by Barbara Partee in 1967:</a:t>
            </a:r>
          </a:p>
          <a:p>
            <a:pPr lvl="1"/>
            <a:r>
              <a:rPr lang="en-US" sz="3600" dirty="0"/>
              <a:t>Q: What's the meaning of life?</a:t>
            </a:r>
          </a:p>
          <a:p>
            <a:pPr lvl="1"/>
            <a:r>
              <a:rPr lang="en-US" sz="3600" dirty="0"/>
              <a:t>A: LIFE</a:t>
            </a:r>
          </a:p>
          <a:p>
            <a:r>
              <a:rPr lang="en-US" sz="4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9296400" cy="932596"/>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Can we build a theory of how to represent word meaning, that accounts for at least some of the desiderata?</a:t>
            </a:r>
          </a:p>
          <a:p>
            <a:pPr marL="0" indent="0"/>
            <a:r>
              <a:rPr lang="en-US" sz="3600" dirty="0"/>
              <a:t>We'll introduce </a:t>
            </a:r>
            <a:r>
              <a:rPr lang="en-US" sz="3600" b="1" dirty="0"/>
              <a:t>vector semantics</a:t>
            </a:r>
          </a:p>
          <a:p>
            <a:pPr marL="0" indent="0"/>
            <a:r>
              <a:rPr lang="en-US" sz="3600" b="1" dirty="0"/>
              <a:t>	</a:t>
            </a:r>
            <a:r>
              <a:rPr lang="en-US" sz="3600" dirty="0"/>
              <a:t>The standard model in language processing!</a:t>
            </a:r>
          </a:p>
          <a:p>
            <a:pPr marL="0" indent="0"/>
            <a:r>
              <a:rPr lang="en-US" sz="36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8747760" cy="932596"/>
          </a:xfrm>
        </p:spPr>
        <p:txBody>
          <a:bodyPr/>
          <a:lstStyle/>
          <a:p>
            <a:r>
              <a:rPr lang="en-US" dirty="0"/>
              <a:t>Ludwig Wittgenstein</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PI #43: </a:t>
            </a:r>
          </a:p>
          <a:p>
            <a:pPr marL="319088" lvl="1" indent="0">
              <a:buNone/>
            </a:pPr>
            <a:r>
              <a:rPr lang="en-US" sz="3600" dirty="0"/>
              <a:t>"The meaning of a word is its use in the language"</a:t>
            </a:r>
          </a:p>
        </p:txBody>
      </p:sp>
    </p:spTree>
    <p:extLst>
      <p:ext uri="{BB962C8B-B14F-4D97-AF65-F5344CB8AC3E}">
        <p14:creationId xmlns:p14="http://schemas.microsoft.com/office/powerpoint/2010/main" val="1843367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762000" y="1676400"/>
            <a:ext cx="11094719" cy="4572000"/>
          </a:xfrm>
        </p:spPr>
        <p:txBody>
          <a:bodyPr/>
          <a:lstStyle/>
          <a:p>
            <a:r>
              <a:rPr lang="en-US" sz="3200" dirty="0"/>
              <a:t>One way to define "usage": </a:t>
            </a:r>
          </a:p>
          <a:p>
            <a:r>
              <a:rPr lang="en-US" sz="3200" dirty="0"/>
              <a:t>	words are defined by their environments (the words around them)</a:t>
            </a:r>
          </a:p>
          <a:p>
            <a:endParaRPr lang="en-US" sz="3200" dirty="0"/>
          </a:p>
          <a:p>
            <a:r>
              <a:rPr lang="en-US" sz="3200" dirty="0" err="1"/>
              <a:t>Zellig</a:t>
            </a:r>
            <a:r>
              <a:rPr lang="en-US" sz="3200" dirty="0"/>
              <a:t> Harris (1954): </a:t>
            </a:r>
          </a:p>
          <a:p>
            <a:r>
              <a:rPr lang="en-US" sz="3200" b="1" dirty="0"/>
              <a:t>If A and B have almost identical environments we say that they are synonyms</a:t>
            </a:r>
            <a:r>
              <a:rPr lang="en-US" sz="3200" dirty="0"/>
              <a:t>.</a:t>
            </a:r>
          </a:p>
          <a:p>
            <a:pPr marL="0" indent="0"/>
            <a:endParaRPr lang="en-US" sz="32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838200" y="159603"/>
            <a:ext cx="11353800" cy="907196"/>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1066800" y="1447799"/>
            <a:ext cx="10744200" cy="5250597"/>
          </a:xfrm>
        </p:spPr>
        <p:txBody>
          <a:bodyPr>
            <a:normAutofit lnSpcReduction="10000"/>
          </a:bodyPr>
          <a:lstStyle/>
          <a:p>
            <a:pPr marL="123825" indent="0"/>
            <a:r>
              <a:rPr lang="en-US" sz="3200" dirty="0"/>
              <a:t>Suppose you see these sentences:</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a:t>garlic</a:t>
            </a:r>
            <a:r>
              <a:rPr lang="en-US" sz="2400" dirty="0"/>
              <a:t>. </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superb </a:t>
            </a:r>
            <a:r>
              <a:rPr lang="en-US" sz="2400" b="1" dirty="0"/>
              <a:t>over rice</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a:t>
            </a:r>
            <a:r>
              <a:rPr lang="en-US" sz="2400" b="1" dirty="0"/>
              <a:t>leaves</a:t>
            </a:r>
            <a:r>
              <a:rPr lang="en-US" sz="2400" dirty="0"/>
              <a:t> with salty sauces</a:t>
            </a:r>
          </a:p>
          <a:p>
            <a:r>
              <a:rPr lang="en-US" sz="3200" dirty="0"/>
              <a:t>And you've also seen these:</a:t>
            </a:r>
          </a:p>
          <a:p>
            <a:pPr marL="876816" lvl="1" indent="-223838">
              <a:lnSpc>
                <a:spcPct val="80000"/>
              </a:lnSpc>
              <a:spcBef>
                <a:spcPts val="1000"/>
              </a:spcBef>
              <a:buFont typeface="Arial" panose="020B0604020202020204" pitchFamily="34" charset="0"/>
              <a:buChar char="•"/>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876816" lvl="1" indent="-223838">
              <a:lnSpc>
                <a:spcPct val="80000"/>
              </a:lnSpc>
              <a:spcBef>
                <a:spcPts val="1000"/>
              </a:spcBef>
              <a:buFont typeface="Arial" panose="020B0604020202020204" pitchFamily="34" charset="0"/>
              <a:buChar char="•"/>
            </a:pPr>
            <a:r>
              <a:rPr lang="en-US" sz="2400" dirty="0"/>
              <a:t>Chard stems and </a:t>
            </a:r>
            <a:r>
              <a:rPr lang="en-US" sz="2400" b="1" dirty="0"/>
              <a:t>leaves</a:t>
            </a:r>
            <a:r>
              <a:rPr lang="en-US" sz="2400" dirty="0"/>
              <a:t> are </a:t>
            </a:r>
            <a:r>
              <a:rPr lang="en-US" sz="2400" b="1" dirty="0"/>
              <a:t>delicious</a:t>
            </a:r>
          </a:p>
          <a:p>
            <a:pPr marL="876816" lvl="1" indent="-223838">
              <a:lnSpc>
                <a:spcPct val="80000"/>
              </a:lnSpc>
              <a:spcBef>
                <a:spcPts val="1000"/>
              </a:spcBef>
              <a:buFont typeface="Arial" panose="020B0604020202020204" pitchFamily="34" charset="0"/>
              <a:buChar char="•"/>
            </a:pPr>
            <a:r>
              <a:rPr lang="en-US" sz="2400" dirty="0"/>
              <a:t>Collard greens and other </a:t>
            </a:r>
            <a:r>
              <a:rPr lang="en-US" sz="2400" b="1" dirty="0"/>
              <a:t>salty</a:t>
            </a:r>
            <a:r>
              <a:rPr lang="en-US" sz="2400" dirty="0"/>
              <a:t> leafy greens</a:t>
            </a:r>
          </a:p>
          <a:p>
            <a:r>
              <a:rPr lang="en-US" sz="3200" dirty="0"/>
              <a:t>Conclusion:</a:t>
            </a:r>
          </a:p>
          <a:p>
            <a:pPr lvl="1"/>
            <a:r>
              <a:rPr lang="en-US" sz="2800" dirty="0" err="1"/>
              <a:t>Ongchoi</a:t>
            </a:r>
            <a:r>
              <a:rPr lang="en-US" sz="2800" dirty="0"/>
              <a:t> is a leafy green like spinach, chard, or collard greens</a:t>
            </a:r>
          </a:p>
          <a:p>
            <a:pPr lvl="2"/>
            <a:r>
              <a:rPr lang="en-US" sz="2267"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533400" y="118362"/>
            <a:ext cx="11963400" cy="1256797"/>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20333" y="1418483"/>
            <a:ext cx="6016625" cy="5000831"/>
          </a:xfrm>
        </p:spPr>
      </p:pic>
      <p:sp>
        <p:nvSpPr>
          <p:cNvPr id="6" name="TextBox 5">
            <a:extLst>
              <a:ext uri="{FF2B5EF4-FFF2-40B4-BE49-F238E27FC236}">
                <a16:creationId xmlns:a16="http://schemas.microsoft.com/office/drawing/2014/main" id="{2AE12895-FB05-3C42-AE96-C867F6A157DF}"/>
              </a:ext>
            </a:extLst>
          </p:cNvPr>
          <p:cNvSpPr txBox="1"/>
          <p:nvPr/>
        </p:nvSpPr>
        <p:spPr>
          <a:xfrm>
            <a:off x="6108423" y="6462639"/>
            <a:ext cx="3223511" cy="276999"/>
          </a:xfrm>
          <a:prstGeom prst="rect">
            <a:avLst/>
          </a:prstGeom>
          <a:noFill/>
        </p:spPr>
        <p:txBody>
          <a:bodyPr wrap="none" rtlCol="0">
            <a:spAutoFit/>
          </a:bodyPr>
          <a:lstStyle/>
          <a:p>
            <a:r>
              <a:rPr lang="en-US" sz="12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981200" y="2507376"/>
            <a:ext cx="1997278" cy="2062103"/>
          </a:xfrm>
          <a:prstGeom prst="rect">
            <a:avLst/>
          </a:prstGeom>
          <a:noFill/>
        </p:spPr>
        <p:txBody>
          <a:bodyPr wrap="none" rtlCol="0">
            <a:spAutoFit/>
          </a:bodyPr>
          <a:lstStyle/>
          <a:p>
            <a:r>
              <a:rPr lang="ja-JP" altLang="en-US" sz="32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32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32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3200" dirty="0" err="1"/>
              <a:t>rau</a:t>
            </a:r>
            <a:r>
              <a:rPr lang="en-US" sz="3200" dirty="0"/>
              <a:t> </a:t>
            </a:r>
            <a:r>
              <a:rPr lang="en-US" sz="3200" dirty="0" err="1"/>
              <a:t>muống</a:t>
            </a:r>
            <a:endParaRPr lang="en-US" sz="3200" dirty="0"/>
          </a:p>
          <a:p>
            <a:r>
              <a:rPr lang="en-US" sz="3200" dirty="0"/>
              <a:t>…</a:t>
            </a:r>
          </a:p>
        </p:txBody>
      </p:sp>
    </p:spTree>
    <p:extLst>
      <p:ext uri="{BB962C8B-B14F-4D97-AF65-F5344CB8AC3E}">
        <p14:creationId xmlns:p14="http://schemas.microsoft.com/office/powerpoint/2010/main" val="1838724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0" y="159603"/>
            <a:ext cx="10561320" cy="907196"/>
          </a:xfrm>
        </p:spPr>
        <p:txBody>
          <a:bodyPr>
            <a:noAutofit/>
          </a:bodyPr>
          <a:lstStyle/>
          <a:p>
            <a:r>
              <a:rPr lang="en-US" sz="36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distribution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1097280" y="159603"/>
            <a:ext cx="10866120" cy="907196"/>
          </a:xfrm>
        </p:spPr>
        <p:txBody>
          <a:bodyPr>
            <a:noAutofit/>
          </a:bodyPr>
          <a:lstStyle/>
          <a:p>
            <a:r>
              <a:rPr lang="en-US" sz="380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990600" y="1219200"/>
            <a:ext cx="11201400" cy="5486400"/>
          </a:xfrm>
        </p:spPr>
        <p:txBody>
          <a:bodyPr>
            <a:normAutofit/>
          </a:bodyPr>
          <a:lstStyle/>
          <a:p>
            <a:r>
              <a:rPr lang="en-US" dirty="0"/>
              <a:t>3 affective dimensions for a word</a:t>
            </a:r>
          </a:p>
          <a:p>
            <a:pPr lvl="1"/>
            <a:r>
              <a:rPr lang="en-US" sz="2800" b="1" dirty="0"/>
              <a:t>valence</a:t>
            </a:r>
            <a:r>
              <a:rPr lang="en-US" sz="2800" dirty="0"/>
              <a:t>: pleasantness </a:t>
            </a:r>
          </a:p>
          <a:p>
            <a:pPr lvl="1"/>
            <a:r>
              <a:rPr lang="en-US" sz="2800" b="1" dirty="0"/>
              <a:t>arousal</a:t>
            </a:r>
            <a:r>
              <a:rPr lang="en-US" sz="2800" dirty="0"/>
              <a:t>: intensity of emotion </a:t>
            </a:r>
          </a:p>
          <a:p>
            <a:pPr lvl="1"/>
            <a:r>
              <a:rPr lang="en-US" sz="2800" b="1" dirty="0"/>
              <a:t>dominance</a:t>
            </a:r>
            <a:r>
              <a:rPr lang="en-US" sz="2800" dirty="0"/>
              <a:t>: the degree of control exerted</a:t>
            </a:r>
          </a:p>
          <a:p>
            <a:pPr lvl="1"/>
            <a:endParaRPr lang="en-US" sz="2800" dirty="0"/>
          </a:p>
          <a:p>
            <a:pPr lvl="1"/>
            <a:endParaRPr lang="en-US" sz="2800" dirty="0"/>
          </a:p>
          <a:p>
            <a:pPr lvl="1"/>
            <a:endParaRPr lang="en-US" sz="2800" dirty="0"/>
          </a:p>
          <a:p>
            <a:pPr lvl="1"/>
            <a:endParaRPr lang="en-US" sz="2800" dirty="0"/>
          </a:p>
          <a:p>
            <a:pPr lvl="1"/>
            <a:endParaRPr lang="en-US" sz="2800" dirty="0"/>
          </a:p>
          <a:p>
            <a:pPr lvl="1"/>
            <a:r>
              <a:rPr lang="en-US" sz="28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extLst>
              <p:ext uri="{D42A27DB-BD31-4B8C-83A1-F6EECF244321}">
                <p14:modId xmlns:p14="http://schemas.microsoft.com/office/powerpoint/2010/main" val="1199407861"/>
              </p:ext>
            </p:extLst>
          </p:nvPr>
        </p:nvGraphicFramePr>
        <p:xfrm>
          <a:off x="1097280" y="319532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10068637" y="4419600"/>
            <a:ext cx="2052165" cy="646331"/>
          </a:xfrm>
          <a:prstGeom prst="rect">
            <a:avLst/>
          </a:prstGeom>
          <a:noFill/>
        </p:spPr>
        <p:txBody>
          <a:bodyPr wrap="none" rtlCol="0">
            <a:spAutoFit/>
          </a:bodyPr>
          <a:lstStyle/>
          <a:p>
            <a:r>
              <a:rPr lang="en-US" dirty="0"/>
              <a:t>NRC VAD Lexicon </a:t>
            </a:r>
          </a:p>
          <a:p>
            <a:r>
              <a:rPr lang="en-US"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1" y="2286000"/>
            <a:ext cx="10561320" cy="1828800"/>
          </a:xfrm>
        </p:spPr>
        <p:txBody>
          <a:bodyPr>
            <a:noAutofit/>
          </a:bodyPr>
          <a:lstStyle/>
          <a:p>
            <a:r>
              <a:rPr lang="en-US" sz="3600" dirty="0"/>
              <a:t>Idea 1: Defining meaning by linguistic distribution</a:t>
            </a:r>
            <a:br>
              <a:rPr lang="en-US" sz="3600" dirty="0"/>
            </a:br>
            <a:br>
              <a:rPr lang="en-US" sz="3600" dirty="0"/>
            </a:br>
            <a:r>
              <a:rPr lang="en-US" sz="36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7841" y="3560266"/>
            <a:ext cx="7206159" cy="3297733"/>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955800" y="3560266"/>
            <a:ext cx="7467600" cy="3363366"/>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457201"/>
            <a:ext cx="11277600" cy="370435"/>
          </a:xfrm>
        </p:spPr>
        <p:txBody>
          <a:bodyPr>
            <a:noAutofit/>
          </a:bodyPr>
          <a:lstStyle/>
          <a:p>
            <a:r>
              <a:rPr lang="en-US" sz="3600" dirty="0"/>
              <a:t>Defining meaning as a point in space based on distribution</a:t>
            </a:r>
          </a:p>
        </p:txBody>
      </p:sp>
      <p:sp>
        <p:nvSpPr>
          <p:cNvPr id="3" name="Content Placeholder 2"/>
          <p:cNvSpPr>
            <a:spLocks noGrp="1"/>
          </p:cNvSpPr>
          <p:nvPr>
            <p:ph idx="1"/>
          </p:nvPr>
        </p:nvSpPr>
        <p:spPr>
          <a:xfrm>
            <a:off x="990600" y="980035"/>
            <a:ext cx="10820400" cy="5725565"/>
          </a:xfrm>
          <a:noFill/>
        </p:spPr>
        <p:txBody>
          <a:bodyPr>
            <a:normAutofit/>
          </a:bodyPr>
          <a:lstStyle/>
          <a:p>
            <a:r>
              <a:rPr lang="en-US" sz="3200" dirty="0"/>
              <a:t>Each word = a vector   (</a:t>
            </a:r>
            <a:r>
              <a:rPr lang="en-US" sz="3000" dirty="0"/>
              <a:t>not just "good" or "w</a:t>
            </a:r>
            <a:r>
              <a:rPr lang="en-US" sz="3000" baseline="-25000" dirty="0"/>
              <a:t>45</a:t>
            </a:r>
            <a:r>
              <a:rPr lang="en-US" sz="3000" dirty="0"/>
              <a:t>")</a:t>
            </a:r>
          </a:p>
          <a:p>
            <a:r>
              <a:rPr lang="en-US" sz="3200" dirty="0"/>
              <a:t>Similar words are "</a:t>
            </a:r>
            <a:r>
              <a:rPr lang="en-US" sz="3200" b="1" dirty="0"/>
              <a:t>nearby in semantic space</a:t>
            </a:r>
            <a:r>
              <a:rPr lang="en-US" sz="3200" dirty="0"/>
              <a:t>"</a:t>
            </a:r>
          </a:p>
          <a:p>
            <a:r>
              <a:rPr lang="en-US" sz="3200" dirty="0"/>
              <a:t>We build this space automatically by seeing which words are </a:t>
            </a:r>
            <a:r>
              <a:rPr lang="en-US" sz="3200"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1219200" y="1600200"/>
            <a:ext cx="10363200" cy="5105400"/>
          </a:xfrm>
        </p:spPr>
        <p:txBody>
          <a:bodyPr>
            <a:normAutofit/>
          </a:bodyPr>
          <a:lstStyle/>
          <a:p>
            <a:r>
              <a:rPr lang="en-US" sz="3600" dirty="0"/>
              <a:t>Called an "embedding" because it's embedded into a space (see textbook)</a:t>
            </a:r>
          </a:p>
          <a:p>
            <a:r>
              <a:rPr lang="en-US" sz="3600" dirty="0"/>
              <a:t>The standard way to represent meaning in NLP</a:t>
            </a:r>
          </a:p>
          <a:p>
            <a:pPr marL="914400" indent="-914400"/>
            <a:r>
              <a:rPr lang="en-US" sz="3600" dirty="0"/>
              <a:t>	</a:t>
            </a:r>
            <a:r>
              <a:rPr lang="en-US" sz="3600" b="1" dirty="0">
                <a:solidFill>
                  <a:srgbClr val="0000FF"/>
                </a:solidFill>
              </a:rPr>
              <a:t>Every modern NLP algorithm uses embeddings as the representation of word meaning</a:t>
            </a:r>
          </a:p>
          <a:p>
            <a:r>
              <a:rPr lang="en-US" sz="36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1066799" y="286605"/>
            <a:ext cx="8823961" cy="1161196"/>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1066800" y="1752600"/>
            <a:ext cx="11125200" cy="4648200"/>
          </a:xfrm>
        </p:spPr>
        <p:txBody>
          <a:bodyPr>
            <a:normAutofit lnSpcReduction="10000"/>
          </a:bodyPr>
          <a:lstStyle/>
          <a:p>
            <a:r>
              <a:rPr lang="en-US" sz="3200" dirty="0"/>
              <a:t>Consider sentiment analysis:</a:t>
            </a:r>
          </a:p>
          <a:p>
            <a:endParaRPr lang="en-US" sz="400" dirty="0"/>
          </a:p>
          <a:p>
            <a:pPr lvl="1"/>
            <a:r>
              <a:rPr lang="en-US" sz="3200" dirty="0"/>
              <a:t>With </a:t>
            </a:r>
            <a:r>
              <a:rPr lang="en-US" sz="3200" b="1" dirty="0"/>
              <a:t>words</a:t>
            </a:r>
            <a:r>
              <a:rPr lang="en-US" sz="3200" dirty="0"/>
              <a:t>,  a feature is a word identity</a:t>
            </a:r>
          </a:p>
          <a:p>
            <a:pPr lvl="2"/>
            <a:r>
              <a:rPr lang="en-US" sz="2800" dirty="0"/>
              <a:t>Feature 5: 'The previous word was "terrible"'</a:t>
            </a:r>
          </a:p>
          <a:p>
            <a:pPr lvl="2"/>
            <a:r>
              <a:rPr lang="en-US" sz="2800" dirty="0"/>
              <a:t>requires </a:t>
            </a:r>
            <a:r>
              <a:rPr lang="en-US" sz="2800" b="1" dirty="0"/>
              <a:t>exact</a:t>
            </a:r>
            <a:r>
              <a:rPr lang="en-US" sz="2800" dirty="0"/>
              <a:t> </a:t>
            </a:r>
            <a:r>
              <a:rPr lang="en-US" sz="2800" b="1" dirty="0"/>
              <a:t>same</a:t>
            </a:r>
            <a:r>
              <a:rPr lang="en-US" sz="2800" dirty="0"/>
              <a:t> </a:t>
            </a:r>
            <a:r>
              <a:rPr lang="en-US" sz="2800" b="1" dirty="0"/>
              <a:t>word</a:t>
            </a:r>
            <a:r>
              <a:rPr lang="en-US" sz="2800" dirty="0"/>
              <a:t> to be in training and test</a:t>
            </a:r>
          </a:p>
          <a:p>
            <a:pPr lvl="2"/>
            <a:endParaRPr lang="en-US" sz="1400" dirty="0"/>
          </a:p>
          <a:p>
            <a:pPr lvl="1"/>
            <a:r>
              <a:rPr lang="en-US" sz="3200" dirty="0"/>
              <a:t>With </a:t>
            </a:r>
            <a:r>
              <a:rPr lang="en-US" sz="3200" b="1" dirty="0"/>
              <a:t>embeddings</a:t>
            </a:r>
            <a:r>
              <a:rPr lang="en-US" sz="3200" dirty="0"/>
              <a:t>: </a:t>
            </a:r>
          </a:p>
          <a:p>
            <a:pPr lvl="2"/>
            <a:r>
              <a:rPr lang="en-US" sz="2800" dirty="0"/>
              <a:t>Feature is a word vector</a:t>
            </a:r>
          </a:p>
          <a:p>
            <a:pPr lvl="2"/>
            <a:r>
              <a:rPr lang="en-US" sz="2800" dirty="0"/>
              <a:t>'The previous word was vector [35,22,17…]</a:t>
            </a:r>
          </a:p>
          <a:p>
            <a:pPr lvl="2"/>
            <a:r>
              <a:rPr lang="en-US" sz="2800" dirty="0"/>
              <a:t>Now in the test set we might see a similar vector [34,21,14]</a:t>
            </a:r>
          </a:p>
          <a:p>
            <a:pPr lvl="2"/>
            <a:r>
              <a:rPr lang="en-US" sz="2800" dirty="0"/>
              <a:t>We can generalize to </a:t>
            </a:r>
            <a:r>
              <a:rPr lang="en-US" sz="2800" b="1" dirty="0"/>
              <a:t>similar but unseen</a:t>
            </a:r>
            <a:r>
              <a:rPr lang="en-US" sz="28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1143000" y="286605"/>
            <a:ext cx="8747760" cy="1008796"/>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1143000" y="1524000"/>
            <a:ext cx="10591800" cy="5334000"/>
          </a:xfrm>
        </p:spPr>
        <p:txBody>
          <a:bodyPr>
            <a:normAutofit/>
          </a:bodyPr>
          <a:lstStyle/>
          <a:p>
            <a:r>
              <a:rPr lang="en-US" sz="3200" dirty="0" err="1">
                <a:solidFill>
                  <a:srgbClr val="0000FF"/>
                </a:solidFill>
              </a:rPr>
              <a:t>tf-idf</a:t>
            </a:r>
            <a:r>
              <a:rPr lang="en-US" sz="3200" dirty="0">
                <a:solidFill>
                  <a:srgbClr val="0000FF"/>
                </a:solidFill>
              </a:rPr>
              <a:t> </a:t>
            </a:r>
          </a:p>
          <a:p>
            <a:pPr lvl="1"/>
            <a:r>
              <a:rPr lang="en-US" sz="2800" dirty="0"/>
              <a:t>Information Retrieval workhorse!</a:t>
            </a:r>
          </a:p>
          <a:p>
            <a:pPr lvl="1"/>
            <a:r>
              <a:rPr lang="en-US" sz="2800" dirty="0"/>
              <a:t>A common baseline model</a:t>
            </a:r>
          </a:p>
          <a:p>
            <a:pPr lvl="1"/>
            <a:r>
              <a:rPr lang="en-US" sz="2800" b="1" dirty="0"/>
              <a:t>Sparse</a:t>
            </a:r>
            <a:r>
              <a:rPr lang="en-US" sz="2800" dirty="0"/>
              <a:t> vectors</a:t>
            </a:r>
          </a:p>
          <a:p>
            <a:pPr lvl="1"/>
            <a:r>
              <a:rPr lang="en-US" sz="2800" dirty="0"/>
              <a:t>Words are represented by (a simple function of) the </a:t>
            </a:r>
            <a:r>
              <a:rPr lang="en-US" sz="2800" b="1" dirty="0"/>
              <a:t>counts </a:t>
            </a:r>
            <a:r>
              <a:rPr lang="en-US" sz="2800" dirty="0"/>
              <a:t>of nearby words</a:t>
            </a:r>
          </a:p>
          <a:p>
            <a:r>
              <a:rPr lang="en-US" sz="3200" dirty="0">
                <a:solidFill>
                  <a:srgbClr val="0000FF"/>
                </a:solidFill>
              </a:rPr>
              <a:t>Word2vec</a:t>
            </a:r>
          </a:p>
          <a:p>
            <a:pPr lvl="1"/>
            <a:r>
              <a:rPr lang="en-US" sz="2800" b="1" dirty="0"/>
              <a:t>Dense</a:t>
            </a:r>
            <a:r>
              <a:rPr lang="en-US" sz="2800" dirty="0"/>
              <a:t> vectors</a:t>
            </a:r>
          </a:p>
          <a:p>
            <a:pPr lvl="1"/>
            <a:r>
              <a:rPr lang="en-US" sz="2800" dirty="0"/>
              <a:t>Representation is created by training a classifier to </a:t>
            </a:r>
            <a:r>
              <a:rPr lang="en-US" sz="2800" b="1" dirty="0"/>
              <a:t>predict</a:t>
            </a:r>
            <a:r>
              <a:rPr lang="en-US" sz="2800" dirty="0"/>
              <a:t> whether a word is likely to appear nearby</a:t>
            </a:r>
          </a:p>
          <a:p>
            <a:pPr lvl="1"/>
            <a:r>
              <a:rPr lang="en-US" sz="2800" dirty="0"/>
              <a:t>Later we'll discuss extensions called  </a:t>
            </a:r>
            <a:r>
              <a:rPr lang="en-US" sz="28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538418" y="990600"/>
            <a:ext cx="10642662" cy="907196"/>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018" y="3124200"/>
            <a:ext cx="11165963" cy="2054272"/>
          </a:xfrm>
        </p:spPr>
      </p:pic>
    </p:spTree>
    <p:extLst>
      <p:ext uri="{BB962C8B-B14F-4D97-AF65-F5344CB8AC3E}">
        <p14:creationId xmlns:p14="http://schemas.microsoft.com/office/powerpoint/2010/main" val="18385877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2049145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242464948"/>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8620" y="2819400"/>
            <a:ext cx="10675710" cy="1832878"/>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62680" y="2803322"/>
            <a:ext cx="10675712" cy="1865034"/>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1097280" y="1561684"/>
            <a:ext cx="8509060" cy="523220"/>
          </a:xfrm>
          <a:prstGeom prst="rect">
            <a:avLst/>
          </a:prstGeom>
          <a:noFill/>
        </p:spPr>
        <p:txBody>
          <a:bodyPr wrap="square" rtlCol="0">
            <a:spAutoFit/>
          </a:bodyPr>
          <a:lstStyle/>
          <a:p>
            <a:r>
              <a:rPr lang="en-US" sz="28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3161" y="1828800"/>
            <a:ext cx="10629903" cy="4318397"/>
          </a:xfrm>
        </p:spPr>
      </p:pic>
    </p:spTree>
    <p:extLst>
      <p:ext uri="{BB962C8B-B14F-4D97-AF65-F5344CB8AC3E}">
        <p14:creationId xmlns:p14="http://schemas.microsoft.com/office/powerpoint/2010/main" val="26300247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1180631" y="286605"/>
            <a:ext cx="10706569" cy="7039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180631" y="1523999"/>
            <a:ext cx="10265399" cy="1793353"/>
          </a:xfrm>
        </p:spPr>
      </p:pic>
      <p:sp>
        <p:nvSpPr>
          <p:cNvPr id="6" name="TextBox 5">
            <a:extLst>
              <a:ext uri="{FF2B5EF4-FFF2-40B4-BE49-F238E27FC236}">
                <a16:creationId xmlns:a16="http://schemas.microsoft.com/office/drawing/2014/main" id="{979B99D0-E0B8-DA4F-A6BC-50A75EDCF204}"/>
              </a:ext>
            </a:extLst>
          </p:cNvPr>
          <p:cNvSpPr txBox="1"/>
          <p:nvPr/>
        </p:nvSpPr>
        <p:spPr>
          <a:xfrm>
            <a:off x="1180631" y="3839378"/>
            <a:ext cx="10096968" cy="2308324"/>
          </a:xfrm>
          <a:prstGeom prst="rect">
            <a:avLst/>
          </a:prstGeom>
          <a:noFill/>
        </p:spPr>
        <p:txBody>
          <a:bodyPr wrap="square" rtlCol="0">
            <a:spAutoFit/>
          </a:bodyPr>
          <a:lstStyle/>
          <a:p>
            <a:r>
              <a:rPr lang="en-US" sz="3600" dirty="0"/>
              <a:t>Vectors are similar for the two comedies</a:t>
            </a:r>
          </a:p>
          <a:p>
            <a:endParaRPr lang="en-US" sz="3600" dirty="0"/>
          </a:p>
          <a:p>
            <a:r>
              <a:rPr lang="en-US" sz="3600" dirty="0"/>
              <a:t>But comedies are different than the other two</a:t>
            </a:r>
            <a:r>
              <a:rPr lang="en-US" sz="3600" i="1" dirty="0"/>
              <a:t>	</a:t>
            </a:r>
            <a:endParaRPr lang="en-US" sz="3600" dirty="0"/>
          </a:p>
          <a:p>
            <a:r>
              <a:rPr lang="en-US" sz="3600" dirty="0"/>
              <a:t>	</a:t>
            </a:r>
            <a:r>
              <a:rPr lang="en-US" sz="3200" dirty="0"/>
              <a:t>Comedies have more </a:t>
            </a:r>
            <a:r>
              <a:rPr lang="en-US" sz="3200" i="1" dirty="0"/>
              <a:t>fools</a:t>
            </a:r>
            <a:r>
              <a:rPr lang="en-US" sz="3200" dirty="0"/>
              <a:t> and </a:t>
            </a:r>
            <a:r>
              <a:rPr lang="en-US" sz="3200" i="1" dirty="0"/>
              <a:t>wit</a:t>
            </a:r>
            <a:r>
              <a:rPr lang="en-US" sz="3200" dirty="0"/>
              <a:t> and fewer </a:t>
            </a:r>
            <a:r>
              <a:rPr lang="en-US" sz="3200" i="1" dirty="0"/>
              <a:t>battles</a:t>
            </a:r>
            <a:r>
              <a:rPr lang="en-US" sz="3200" dirty="0"/>
              <a:t>.</a:t>
            </a:r>
            <a:endParaRPr lang="en-US" sz="36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609600" y="159603"/>
            <a:ext cx="11430000" cy="907198"/>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28936" y="1904448"/>
            <a:ext cx="10771121" cy="1849259"/>
          </a:xfrm>
        </p:spPr>
      </p:pic>
      <p:sp>
        <p:nvSpPr>
          <p:cNvPr id="6" name="TextBox 5">
            <a:extLst>
              <a:ext uri="{FF2B5EF4-FFF2-40B4-BE49-F238E27FC236}">
                <a16:creationId xmlns:a16="http://schemas.microsoft.com/office/drawing/2014/main" id="{3F27C6AF-7C63-BA43-9D3B-9299FAF3169E}"/>
              </a:ext>
            </a:extLst>
          </p:cNvPr>
          <p:cNvSpPr txBox="1"/>
          <p:nvPr/>
        </p:nvSpPr>
        <p:spPr>
          <a:xfrm>
            <a:off x="726660" y="4343400"/>
            <a:ext cx="11236740" cy="1384995"/>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884541"/>
            <a:ext cx="10854279" cy="1869166"/>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6605"/>
            <a:ext cx="9906000" cy="1450757"/>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698860" y="2138723"/>
            <a:ext cx="11340739" cy="3333750"/>
          </a:xfrm>
        </p:spPr>
        <p:txBody>
          <a:bodyPr/>
          <a:lstStyle/>
          <a:p>
            <a:r>
              <a:rPr lang="en-US" sz="3200" dirty="0"/>
              <a:t>Two </a:t>
            </a:r>
            <a:r>
              <a:rPr lang="en-US" sz="3200" b="1" dirty="0"/>
              <a:t>words</a:t>
            </a:r>
            <a:r>
              <a:rPr lang="en-US" sz="3200" dirty="0"/>
              <a:t> are similar in meaning if their context vectors are similar</a:t>
            </a:r>
          </a:p>
          <a:p>
            <a:endParaRPr lang="en-US" sz="1800" dirty="0"/>
          </a:p>
        </p:txBody>
      </p:sp>
      <p:sp>
        <p:nvSpPr>
          <p:cNvPr id="4" name="Slide Number Placeholder 3"/>
          <p:cNvSpPr>
            <a:spLocks noGrp="1"/>
          </p:cNvSpPr>
          <p:nvPr>
            <p:ph type="sldNum" sz="quarter" idx="12"/>
          </p:nvPr>
        </p:nvSpPr>
        <p:spPr>
          <a:xfrm>
            <a:off x="1524000" y="7239000"/>
            <a:ext cx="1981200" cy="342900"/>
          </a:xfrm>
          <a:prstGeom prst="rect">
            <a:avLst/>
          </a:prstGeom>
        </p:spPr>
        <p:txBody>
          <a:bodyPr/>
          <a:lstStyle/>
          <a:p>
            <a:fld id="{10F35DC5-7E65-8247-99AB-4E984F8A921E}" type="slidenum">
              <a:rPr lang="en-US" smtClean="0"/>
              <a:pPr/>
              <a:t>39</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1" y="3117597"/>
            <a:ext cx="9749121" cy="1376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9717" y="4994650"/>
            <a:ext cx="10272565" cy="1758367"/>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2222500" y="1866763"/>
            <a:ext cx="10091184" cy="3046988"/>
          </a:xfrm>
          <a:prstGeom prst="rect">
            <a:avLst/>
          </a:prstGeom>
        </p:spPr>
        <p:txBody>
          <a:bodyPr wrap="square">
            <a:spAutoFit/>
          </a:bodyPr>
          <a:lstStyle/>
          <a:p>
            <a:r>
              <a:rPr lang="en-US" sz="4800" dirty="0">
                <a:latin typeface="Calibri" panose="020F0502020204030204" pitchFamily="34" charset="0"/>
                <a:cs typeface="Calibri" panose="020F0502020204030204" pitchFamily="34" charset="0"/>
              </a:rPr>
              <a:t>mouse (N)</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1. any of numerous small rodents...</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2. a hand-operated device that controls a cursor... </a:t>
            </a:r>
            <a:endParaRPr lang="en-US" sz="54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990600" y="184516"/>
            <a:ext cx="9220200" cy="721741"/>
          </a:xfrm>
        </p:spPr>
        <p:txBody>
          <a:bodyPr>
            <a:normAutofit/>
          </a:bodyPr>
          <a:lstStyle/>
          <a:p>
            <a:r>
              <a:rPr lang="en-US" dirty="0"/>
              <a:t>Lemmas and senses</a:t>
            </a:r>
          </a:p>
        </p:txBody>
      </p:sp>
      <p:sp>
        <p:nvSpPr>
          <p:cNvPr id="10" name="TextBox 9"/>
          <p:cNvSpPr txBox="1"/>
          <p:nvPr/>
        </p:nvSpPr>
        <p:spPr>
          <a:xfrm>
            <a:off x="229139" y="3038133"/>
            <a:ext cx="1266693" cy="646331"/>
          </a:xfrm>
          <a:prstGeom prst="rect">
            <a:avLst/>
          </a:prstGeom>
          <a:noFill/>
        </p:spPr>
        <p:txBody>
          <a:bodyPr wrap="none" rtlCol="0">
            <a:spAutoFit/>
          </a:bodyPr>
          <a:lstStyle/>
          <a:p>
            <a:r>
              <a:rPr lang="en-US" sz="3600" b="1" dirty="0">
                <a:solidFill>
                  <a:srgbClr val="0432FF"/>
                </a:solidFill>
              </a:rPr>
              <a:t>sense</a:t>
            </a:r>
            <a:endParaRPr lang="en-US" b="1" dirty="0">
              <a:solidFill>
                <a:srgbClr val="0432FF"/>
              </a:solidFill>
            </a:endParaRPr>
          </a:p>
        </p:txBody>
      </p:sp>
      <p:sp>
        <p:nvSpPr>
          <p:cNvPr id="9" name="TextBox 8"/>
          <p:cNvSpPr txBox="1"/>
          <p:nvPr/>
        </p:nvSpPr>
        <p:spPr>
          <a:xfrm>
            <a:off x="3596654" y="1066800"/>
            <a:ext cx="1508746" cy="646331"/>
          </a:xfrm>
          <a:prstGeom prst="rect">
            <a:avLst/>
          </a:prstGeom>
          <a:noFill/>
        </p:spPr>
        <p:txBody>
          <a:bodyPr wrap="none" rtlCol="0">
            <a:spAutoFit/>
          </a:bodyPr>
          <a:lstStyle/>
          <a:p>
            <a:r>
              <a:rPr lang="en-US" sz="3600" b="1" dirty="0">
                <a:solidFill>
                  <a:srgbClr val="0432FF"/>
                </a:solidFill>
              </a:rPr>
              <a:t>lemma</a:t>
            </a:r>
            <a:endParaRPr lang="en-US" b="1" dirty="0">
              <a:solidFill>
                <a:srgbClr val="0432FF"/>
              </a:solidFill>
            </a:endParaRPr>
          </a:p>
        </p:txBody>
      </p:sp>
      <p:cxnSp>
        <p:nvCxnSpPr>
          <p:cNvPr id="22" name="Straight Arrow Connector 21"/>
          <p:cNvCxnSpPr>
            <a:cxnSpLocks/>
            <a:stCxn id="10" idx="3"/>
          </p:cNvCxnSpPr>
          <p:nvPr/>
        </p:nvCxnSpPr>
        <p:spPr>
          <a:xfrm flipV="1">
            <a:off x="1495832" y="3038133"/>
            <a:ext cx="726668" cy="32316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508532" y="3616878"/>
            <a:ext cx="713968" cy="19312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3596654" y="1713131"/>
            <a:ext cx="754373" cy="34426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741248" y="5468034"/>
            <a:ext cx="11103168" cy="1200329"/>
          </a:xfrm>
          <a:prstGeom prst="rect">
            <a:avLst/>
          </a:prstGeom>
        </p:spPr>
        <p:txBody>
          <a:bodyPr wrap="none">
            <a:spAutoFit/>
          </a:bodyPr>
          <a:lstStyle/>
          <a:p>
            <a:r>
              <a:rPr lang="en-US" sz="3600" dirty="0"/>
              <a:t>A </a:t>
            </a:r>
            <a:r>
              <a:rPr lang="en-US" sz="3600" dirty="0">
                <a:solidFill>
                  <a:srgbClr val="0000FF"/>
                </a:solidFill>
              </a:rPr>
              <a:t>sense</a:t>
            </a:r>
            <a:r>
              <a:rPr lang="en-US" sz="3600" dirty="0"/>
              <a:t> or “</a:t>
            </a:r>
            <a:r>
              <a:rPr lang="en-US" sz="3600" dirty="0">
                <a:solidFill>
                  <a:srgbClr val="0000FF"/>
                </a:solidFill>
              </a:rPr>
              <a:t>concept</a:t>
            </a:r>
            <a:r>
              <a:rPr lang="en-US" sz="3600" dirty="0"/>
              <a:t>” is the meaning component of a word</a:t>
            </a:r>
          </a:p>
          <a:p>
            <a:r>
              <a:rPr lang="en-US" sz="3600" dirty="0"/>
              <a:t>Lemmas can be </a:t>
            </a:r>
            <a:r>
              <a:rPr lang="en-US" sz="3600" dirty="0">
                <a:solidFill>
                  <a:srgbClr val="0000FF"/>
                </a:solidFill>
              </a:rPr>
              <a:t>polysemous</a:t>
            </a:r>
            <a:r>
              <a:rPr lang="en-US" sz="36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7427703" y="4542898"/>
            <a:ext cx="4442113" cy="369332"/>
          </a:xfrm>
          <a:prstGeom prst="rect">
            <a:avLst/>
          </a:prstGeom>
          <a:noFill/>
        </p:spPr>
        <p:txBody>
          <a:bodyPr wrap="none" rtlCol="0">
            <a:spAutoFit/>
          </a:bodyPr>
          <a:lstStyle/>
          <a:p>
            <a:r>
              <a:rPr lang="en-US"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5001" y="381000"/>
            <a:ext cx="8635999" cy="6096000"/>
          </a:xfrm>
        </p:spPr>
      </p:pic>
    </p:spTree>
    <p:extLst>
      <p:ext uri="{BB962C8B-B14F-4D97-AF65-F5344CB8AC3E}">
        <p14:creationId xmlns:p14="http://schemas.microsoft.com/office/powerpoint/2010/main" val="925009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45573720"/>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191000" y="297181"/>
            <a:ext cx="8001000" cy="5257800"/>
          </a:xfrm>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173658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1097280" y="312004"/>
            <a:ext cx="11094720" cy="907196"/>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040" y="2362200"/>
            <a:ext cx="9255919" cy="1134825"/>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1097281" y="1600200"/>
            <a:ext cx="10058401" cy="5257800"/>
          </a:xfrm>
        </p:spPr>
        <p:txBody>
          <a:bodyPr>
            <a:normAutofit fontScale="92500" lnSpcReduction="10000"/>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3276600"/>
            <a:ext cx="2819400" cy="1583499"/>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533400" y="228601"/>
            <a:ext cx="11506200" cy="1078270"/>
          </a:xfrm>
        </p:spPr>
        <p:txBody>
          <a:bodyPr>
            <a:normAutofit fontScale="90000"/>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2428191" y="1306871"/>
            <a:ext cx="7335618" cy="2807892"/>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4819650" y="5385036"/>
            <a:ext cx="2552700" cy="1219623"/>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2133600" y="4671112"/>
            <a:ext cx="9202647" cy="738664"/>
          </a:xfrm>
          <a:prstGeom prst="rect">
            <a:avLst/>
          </a:prstGeom>
          <a:noFill/>
        </p:spPr>
        <p:txBody>
          <a:bodyPr wrap="none" rtlCol="0">
            <a:spAutoFit/>
          </a:bodyPr>
          <a:lstStyle/>
          <a:p>
            <a:r>
              <a:rPr lang="en-US" sz="2400" dirty="0"/>
              <a:t>Based on the definition of the dot product between two vectors a and b </a:t>
            </a:r>
          </a:p>
          <a:p>
            <a:endParaRPr lang="en-US" dirty="0"/>
          </a:p>
        </p:txBody>
      </p:sp>
    </p:spTree>
    <p:extLst>
      <p:ext uri="{BB962C8B-B14F-4D97-AF65-F5344CB8AC3E}">
        <p14:creationId xmlns:p14="http://schemas.microsoft.com/office/powerpoint/2010/main" val="16851750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609600" y="2209799"/>
            <a:ext cx="10546080" cy="4488597"/>
          </a:xfrm>
        </p:spPr>
        <p:txBody>
          <a:bodyPr>
            <a:normAutofit/>
          </a:bodyPr>
          <a:lstStyle/>
          <a:p>
            <a:r>
              <a:rPr lang="en-US" sz="3200" dirty="0"/>
              <a:t>-1: vectors point in opposite directions </a:t>
            </a:r>
          </a:p>
          <a:p>
            <a:r>
              <a:rPr lang="en-US" sz="3200" dirty="0"/>
              <a:t>+1:  vectors point in same directions</a:t>
            </a:r>
          </a:p>
          <a:p>
            <a:r>
              <a:rPr lang="en-US" sz="3200" dirty="0"/>
              <a:t>0: vectors are orthogonal</a:t>
            </a:r>
          </a:p>
          <a:p>
            <a:endParaRPr lang="en-US" sz="3200" dirty="0"/>
          </a:p>
          <a:p>
            <a:endParaRPr lang="en-US" sz="3200" dirty="0"/>
          </a:p>
          <a:p>
            <a:r>
              <a:rPr lang="en-US" dirty="0"/>
              <a:t>But since raw frequency values are non-negative, the cosine for term-term matrix vectors ranges from 0–1 </a:t>
            </a:r>
            <a:endParaRPr lang="en-US" sz="3200" dirty="0"/>
          </a:p>
          <a:p>
            <a:endParaRPr lang="en-US" sz="3200" dirty="0"/>
          </a:p>
          <a:p>
            <a:endParaRPr lang="en-US" dirty="0"/>
          </a:p>
          <a:p>
            <a:endParaRPr lang="en-US" dirty="0"/>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46</a:t>
            </a:fld>
            <a:endParaRPr lang="en-US"/>
          </a:p>
        </p:txBody>
      </p:sp>
      <p:pic>
        <p:nvPicPr>
          <p:cNvPr id="5" name="Picture 4"/>
          <p:cNvPicPr>
            <a:picLocks noChangeAspect="1"/>
          </p:cNvPicPr>
          <p:nvPr/>
        </p:nvPicPr>
        <p:blipFill>
          <a:blip r:embed="rId3"/>
          <a:srcRect t="16666" b="16666"/>
          <a:stretch>
            <a:fillRect/>
          </a:stretch>
        </p:blipFill>
        <p:spPr bwMode="auto">
          <a:xfrm>
            <a:off x="7124700" y="1643796"/>
            <a:ext cx="4429126" cy="2952750"/>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5453825"/>
              </p:ext>
            </p:extLst>
          </p:nvPr>
        </p:nvGraphicFramePr>
        <p:xfrm>
          <a:off x="6629400" y="1447800"/>
          <a:ext cx="4800600" cy="1828800"/>
        </p:xfrm>
        <a:graphic>
          <a:graphicData uri="http://schemas.openxmlformats.org/drawingml/2006/table">
            <a:tbl>
              <a:tblPr firstRow="1" bandRow="1">
                <a:tableStyleId>{5C22544A-7EE6-4342-B048-85BDC9FD1C3A}</a:tableStyleId>
              </a:tblPr>
              <a:tblGrid>
                <a:gridCol w="1703439">
                  <a:extLst>
                    <a:ext uri="{9D8B030D-6E8A-4147-A177-3AD203B41FA5}">
                      <a16:colId xmlns:a16="http://schemas.microsoft.com/office/drawing/2014/main" val="20000"/>
                    </a:ext>
                  </a:extLst>
                </a:gridCol>
                <a:gridCol w="779630">
                  <a:extLst>
                    <a:ext uri="{9D8B030D-6E8A-4147-A177-3AD203B41FA5}">
                      <a16:colId xmlns:a16="http://schemas.microsoft.com/office/drawing/2014/main" val="20001"/>
                    </a:ext>
                  </a:extLst>
                </a:gridCol>
                <a:gridCol w="869731">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tblGrid>
              <a:tr h="400050">
                <a:tc>
                  <a:txBody>
                    <a:bodyPr/>
                    <a:lstStyle/>
                    <a:p>
                      <a:endParaRPr lang="en-US" sz="2400" dirty="0"/>
                    </a:p>
                  </a:txBody>
                  <a:tcPr/>
                </a:tc>
                <a:tc>
                  <a:txBody>
                    <a:bodyPr/>
                    <a:lstStyle/>
                    <a:p>
                      <a:r>
                        <a:rPr lang="en-US" sz="2400" dirty="0"/>
                        <a:t>pie</a:t>
                      </a:r>
                    </a:p>
                  </a:txBody>
                  <a:tcPr/>
                </a:tc>
                <a:tc>
                  <a:txBody>
                    <a:bodyPr/>
                    <a:lstStyle/>
                    <a:p>
                      <a:r>
                        <a:rPr lang="en-US" sz="2400" dirty="0"/>
                        <a:t>data</a:t>
                      </a:r>
                    </a:p>
                  </a:txBody>
                  <a:tcPr/>
                </a:tc>
                <a:tc>
                  <a:txBody>
                    <a:bodyPr/>
                    <a:lstStyle/>
                    <a:p>
                      <a:r>
                        <a:rPr lang="en-US" sz="2400" dirty="0"/>
                        <a:t>computer</a:t>
                      </a:r>
                    </a:p>
                  </a:txBody>
                  <a:tcPr/>
                </a:tc>
                <a:extLst>
                  <a:ext uri="{0D108BD9-81ED-4DB2-BD59-A6C34878D82A}">
                    <a16:rowId xmlns:a16="http://schemas.microsoft.com/office/drawing/2014/main" val="10000"/>
                  </a:ext>
                </a:extLst>
              </a:tr>
              <a:tr h="400050">
                <a:tc>
                  <a:txBody>
                    <a:bodyPr/>
                    <a:lstStyle/>
                    <a:p>
                      <a:r>
                        <a:rPr lang="en-US" sz="2400" dirty="0"/>
                        <a:t>cherry</a:t>
                      </a:r>
                    </a:p>
                  </a:txBody>
                  <a:tcPr/>
                </a:tc>
                <a:tc>
                  <a:txBody>
                    <a:bodyPr/>
                    <a:lstStyle/>
                    <a:p>
                      <a:r>
                        <a:rPr lang="en-US" sz="2400" dirty="0"/>
                        <a:t>442</a:t>
                      </a:r>
                    </a:p>
                  </a:txBody>
                  <a:tcPr/>
                </a:tc>
                <a:tc>
                  <a:txBody>
                    <a:bodyPr/>
                    <a:lstStyle/>
                    <a:p>
                      <a:r>
                        <a:rPr lang="en-US" sz="2400" dirty="0"/>
                        <a:t>8</a:t>
                      </a:r>
                    </a:p>
                  </a:txBody>
                  <a:tcPr/>
                </a:tc>
                <a:tc>
                  <a:txBody>
                    <a:bodyPr/>
                    <a:lstStyle/>
                    <a:p>
                      <a:r>
                        <a:rPr lang="en-US" sz="2400" dirty="0"/>
                        <a:t>2</a:t>
                      </a:r>
                    </a:p>
                  </a:txBody>
                  <a:tcPr/>
                </a:tc>
                <a:extLst>
                  <a:ext uri="{0D108BD9-81ED-4DB2-BD59-A6C34878D82A}">
                    <a16:rowId xmlns:a16="http://schemas.microsoft.com/office/drawing/2014/main" val="10001"/>
                  </a:ext>
                </a:extLst>
              </a:tr>
              <a:tr h="400050">
                <a:tc>
                  <a:txBody>
                    <a:bodyPr/>
                    <a:lstStyle/>
                    <a:p>
                      <a:r>
                        <a:rPr lang="en-US" sz="2400" dirty="0"/>
                        <a:t>digital</a:t>
                      </a:r>
                    </a:p>
                  </a:txBody>
                  <a:tcPr/>
                </a:tc>
                <a:tc>
                  <a:txBody>
                    <a:bodyPr/>
                    <a:lstStyle/>
                    <a:p>
                      <a:r>
                        <a:rPr lang="en-US" sz="2400" dirty="0"/>
                        <a:t>5</a:t>
                      </a:r>
                    </a:p>
                  </a:txBody>
                  <a:tcPr/>
                </a:tc>
                <a:tc>
                  <a:txBody>
                    <a:bodyPr/>
                    <a:lstStyle/>
                    <a:p>
                      <a:r>
                        <a:rPr lang="en-US" sz="2400" dirty="0"/>
                        <a:t>1683</a:t>
                      </a:r>
                    </a:p>
                  </a:txBody>
                  <a:tcPr/>
                </a:tc>
                <a:tc>
                  <a:txBody>
                    <a:bodyPr/>
                    <a:lstStyle/>
                    <a:p>
                      <a:r>
                        <a:rPr lang="en-US" sz="2400" dirty="0"/>
                        <a:t>1670</a:t>
                      </a:r>
                    </a:p>
                  </a:txBody>
                  <a:tcPr/>
                </a:tc>
                <a:extLst>
                  <a:ext uri="{0D108BD9-81ED-4DB2-BD59-A6C34878D82A}">
                    <a16:rowId xmlns:a16="http://schemas.microsoft.com/office/drawing/2014/main" val="10002"/>
                  </a:ext>
                </a:extLst>
              </a:tr>
              <a:tr h="400050">
                <a:tc>
                  <a:txBody>
                    <a:bodyPr/>
                    <a:lstStyle/>
                    <a:p>
                      <a:r>
                        <a:rPr lang="en-US" sz="2400" dirty="0"/>
                        <a:t>information</a:t>
                      </a:r>
                    </a:p>
                  </a:txBody>
                  <a:tcPr/>
                </a:tc>
                <a:tc>
                  <a:txBody>
                    <a:bodyPr/>
                    <a:lstStyle/>
                    <a:p>
                      <a:r>
                        <a:rPr lang="en-US" sz="2400" dirty="0"/>
                        <a:t>5</a:t>
                      </a:r>
                    </a:p>
                  </a:txBody>
                  <a:tcPr/>
                </a:tc>
                <a:tc>
                  <a:txBody>
                    <a:bodyPr/>
                    <a:lstStyle/>
                    <a:p>
                      <a:r>
                        <a:rPr lang="en-US" sz="2400" dirty="0"/>
                        <a:t>3982</a:t>
                      </a:r>
                    </a:p>
                  </a:txBody>
                  <a:tcPr/>
                </a:tc>
                <a:tc>
                  <a:txBody>
                    <a:bodyPr/>
                    <a:lstStyle/>
                    <a:p>
                      <a:r>
                        <a:rPr lang="en-US" sz="2400" dirty="0"/>
                        <a:t>3325</a:t>
                      </a:r>
                    </a:p>
                  </a:txBody>
                  <a:tcPr/>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47</a:t>
            </a:fld>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823536138"/>
              </p:ext>
            </p:extLst>
          </p:nvPr>
        </p:nvGraphicFramePr>
        <p:xfrm>
          <a:off x="526511" y="1568463"/>
          <a:ext cx="5430315" cy="1250937"/>
        </p:xfrm>
        <a:graphic>
          <a:graphicData uri="http://schemas.openxmlformats.org/presentationml/2006/ole">
            <mc:AlternateContent xmlns:mc="http://schemas.openxmlformats.org/markup-compatibility/2006">
              <mc:Choice xmlns:v="urn:schemas-microsoft-com:vml" Requires="v">
                <p:oleObj name="Equation" r:id="rId3" imgW="2921000" imgH="673100" progId="Equation.3">
                  <p:embed/>
                </p:oleObj>
              </mc:Choice>
              <mc:Fallback>
                <p:oleObj name="Equation" r:id="rId3" imgW="2921000" imgH="673100" progId="Equation.3">
                  <p:embed/>
                  <p:pic>
                    <p:nvPicPr>
                      <p:cNvPr id="0" name=""/>
                      <p:cNvPicPr>
                        <a:picLocks noChangeAspect="1" noChangeArrowheads="1"/>
                      </p:cNvPicPr>
                      <p:nvPr/>
                    </p:nvPicPr>
                    <p:blipFill>
                      <a:blip r:embed="rId4"/>
                      <a:srcRect/>
                      <a:stretch>
                        <a:fillRect/>
                      </a:stretch>
                    </p:blipFill>
                    <p:spPr bwMode="auto">
                      <a:xfrm>
                        <a:off x="526511" y="1568463"/>
                        <a:ext cx="5430315" cy="1250937"/>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5">
            <a:extLst>
              <a:ext uri="{28A0092B-C50C-407E-A947-70E740481C1C}">
                <a14:useLocalDpi xmlns:a14="http://schemas.microsoft.com/office/drawing/2010/main" val="0"/>
              </a:ext>
            </a:extLst>
          </a:blip>
          <a:srcRect r="65366"/>
          <a:stretch/>
        </p:blipFill>
        <p:spPr>
          <a:xfrm>
            <a:off x="1143000" y="4816508"/>
            <a:ext cx="3908187" cy="963277"/>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6">
            <a:extLst>
              <a:ext uri="{28A0092B-C50C-407E-A947-70E740481C1C}">
                <a14:useLocalDpi xmlns:a14="http://schemas.microsoft.com/office/drawing/2010/main" val="0"/>
              </a:ext>
            </a:extLst>
          </a:blip>
          <a:srcRect r="61565"/>
          <a:stretch/>
        </p:blipFill>
        <p:spPr>
          <a:xfrm>
            <a:off x="1143000" y="3017148"/>
            <a:ext cx="4197339" cy="960437"/>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6">
            <a:extLst>
              <a:ext uri="{28A0092B-C50C-407E-A947-70E740481C1C}">
                <a14:useLocalDpi xmlns:a14="http://schemas.microsoft.com/office/drawing/2010/main" val="0"/>
              </a:ext>
            </a:extLst>
          </a:blip>
          <a:srcRect l="38536"/>
          <a:stretch/>
        </p:blipFill>
        <p:spPr>
          <a:xfrm>
            <a:off x="3998227" y="3839123"/>
            <a:ext cx="7050773" cy="100888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5">
            <a:extLst>
              <a:ext uri="{28A0092B-C50C-407E-A947-70E740481C1C}">
                <a14:useLocalDpi xmlns:a14="http://schemas.microsoft.com/office/drawing/2010/main" val="0"/>
              </a:ext>
            </a:extLst>
          </a:blip>
          <a:srcRect l="35992"/>
          <a:stretch/>
        </p:blipFill>
        <p:spPr>
          <a:xfrm>
            <a:off x="3241669" y="5648828"/>
            <a:ext cx="7936988" cy="1058531"/>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1066800" y="457200"/>
            <a:ext cx="10058400" cy="907196"/>
          </a:xfrm>
        </p:spPr>
        <p:txBody>
          <a:bodyPr>
            <a:normAutofit fontScale="90000"/>
          </a:bodyPr>
          <a:lstStyle/>
          <a:p>
            <a:r>
              <a:rPr lang="en-US" dirty="0"/>
              <a:t>Visualizing cosines </a:t>
            </a:r>
            <a:br>
              <a:rPr lang="en-US" dirty="0"/>
            </a:br>
            <a:r>
              <a:rPr lang="en-US" dirty="0"/>
              <a:t>(well,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71880" y="2116871"/>
            <a:ext cx="10451576" cy="4121150"/>
          </a:xfrm>
        </p:spPr>
      </p:pic>
    </p:spTree>
    <p:extLst>
      <p:ext uri="{BB962C8B-B14F-4D97-AF65-F5344CB8AC3E}">
        <p14:creationId xmlns:p14="http://schemas.microsoft.com/office/powerpoint/2010/main" val="356712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7951973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977900" y="152400"/>
            <a:ext cx="10591800" cy="914400"/>
          </a:xfrm>
        </p:spPr>
        <p:txBody>
          <a:bodyPr>
            <a:normAutofit/>
          </a:bodyPr>
          <a:lstStyle/>
          <a:p>
            <a:r>
              <a:rPr lang="en-US" dirty="0"/>
              <a:t>Relations between senses: Synonymy</a:t>
            </a:r>
          </a:p>
        </p:txBody>
      </p:sp>
      <p:sp>
        <p:nvSpPr>
          <p:cNvPr id="41987" name="Rectangle 3"/>
          <p:cNvSpPr>
            <a:spLocks noGrp="1" noChangeArrowheads="1"/>
          </p:cNvSpPr>
          <p:nvPr>
            <p:ph idx="1"/>
          </p:nvPr>
        </p:nvSpPr>
        <p:spPr>
          <a:xfrm>
            <a:off x="990600" y="1371600"/>
            <a:ext cx="10744200" cy="4724400"/>
          </a:xfrm>
        </p:spPr>
        <p:txBody>
          <a:bodyPr>
            <a:noAutofit/>
          </a:bodyPr>
          <a:lstStyle/>
          <a:p>
            <a:r>
              <a:rPr lang="en-US" sz="3600" dirty="0"/>
              <a:t>Synonyms have the same meaning in some or all contexts.</a:t>
            </a:r>
          </a:p>
          <a:p>
            <a:pPr lvl="1">
              <a:lnSpc>
                <a:spcPct val="90000"/>
              </a:lnSpc>
            </a:pPr>
            <a:r>
              <a:rPr lang="en-US" sz="3200" dirty="0"/>
              <a:t>filbert / hazelnut</a:t>
            </a:r>
          </a:p>
          <a:p>
            <a:pPr lvl="1">
              <a:lnSpc>
                <a:spcPct val="90000"/>
              </a:lnSpc>
            </a:pPr>
            <a:r>
              <a:rPr lang="en-US" sz="3200" dirty="0"/>
              <a:t>couch / sofa</a:t>
            </a:r>
          </a:p>
          <a:p>
            <a:pPr lvl="1">
              <a:lnSpc>
                <a:spcPct val="90000"/>
              </a:lnSpc>
            </a:pPr>
            <a:r>
              <a:rPr lang="en-US" sz="3200" dirty="0"/>
              <a:t>big / large</a:t>
            </a:r>
          </a:p>
          <a:p>
            <a:pPr lvl="1">
              <a:lnSpc>
                <a:spcPct val="90000"/>
              </a:lnSpc>
            </a:pPr>
            <a:r>
              <a:rPr lang="en-US" sz="3200" dirty="0"/>
              <a:t>automobile / car</a:t>
            </a:r>
          </a:p>
          <a:p>
            <a:pPr lvl="1">
              <a:lnSpc>
                <a:spcPct val="90000"/>
              </a:lnSpc>
            </a:pPr>
            <a:r>
              <a:rPr lang="en-US" sz="3200" dirty="0"/>
              <a:t>vomit / throw up</a:t>
            </a:r>
          </a:p>
          <a:p>
            <a:pPr lvl="1">
              <a:lnSpc>
                <a:spcPct val="90000"/>
              </a:lnSpc>
            </a:pPr>
            <a:r>
              <a:rPr lang="en-US" sz="3200" dirty="0"/>
              <a:t>water / H</a:t>
            </a:r>
            <a:r>
              <a:rPr lang="en-US" sz="3200" baseline="-25000" dirty="0"/>
              <a:t>2</a:t>
            </a:r>
            <a:r>
              <a:rPr lang="en-US" sz="3200" dirty="0"/>
              <a:t>0</a:t>
            </a:r>
          </a:p>
        </p:txBody>
      </p:sp>
    </p:spTree>
    <p:extLst>
      <p:ext uri="{BB962C8B-B14F-4D97-AF65-F5344CB8AC3E}">
        <p14:creationId xmlns:p14="http://schemas.microsoft.com/office/powerpoint/2010/main" val="757719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4056859"/>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fontScale="90000"/>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460375" indent="-336550">
              <a:buFont typeface="Arial" panose="020B0604020202020204" pitchFamily="34" charset="0"/>
              <a:buChar char="•"/>
            </a:pPr>
            <a:r>
              <a:rPr lang="en-US" sz="3200" dirty="0"/>
              <a:t>The co-occurrence matrices we have seen represent each cell by word frequencies.</a:t>
            </a:r>
          </a:p>
          <a:p>
            <a:pPr marL="460375" indent="-336550">
              <a:buFont typeface="Arial" panose="020B0604020202020204" pitchFamily="34" charset="0"/>
              <a:buChar char="•"/>
            </a:pPr>
            <a:r>
              <a:rPr lang="en-US" sz="3200" dirty="0"/>
              <a:t>Frequency is clearly useful; if </a:t>
            </a:r>
            <a:r>
              <a:rPr lang="en-US" sz="3200" i="1" dirty="0"/>
              <a:t>sugar</a:t>
            </a:r>
            <a:r>
              <a:rPr lang="en-US" sz="3200" dirty="0"/>
              <a:t> appears a lot near </a:t>
            </a:r>
            <a:r>
              <a:rPr lang="en-US" sz="3200" i="1" dirty="0"/>
              <a:t>apricot</a:t>
            </a:r>
            <a:r>
              <a:rPr lang="en-US" sz="3200" dirty="0"/>
              <a:t>, that's useful information.</a:t>
            </a:r>
          </a:p>
          <a:p>
            <a:pPr marL="460375" indent="-336550">
              <a:buFont typeface="Arial" panose="020B0604020202020204" pitchFamily="34" charset="0"/>
              <a:buChar char="•"/>
            </a:pPr>
            <a:r>
              <a:rPr lang="en-US" sz="3200" dirty="0"/>
              <a:t>But overly frequent words like </a:t>
            </a:r>
            <a:r>
              <a:rPr lang="en-US" sz="3200" i="1" dirty="0"/>
              <a:t>the</a:t>
            </a:r>
            <a:r>
              <a:rPr lang="en-US" sz="3200" dirty="0"/>
              <a:t>, </a:t>
            </a:r>
            <a:r>
              <a:rPr lang="en-US" sz="3200" i="1" dirty="0"/>
              <a:t>it,</a:t>
            </a:r>
            <a:r>
              <a:rPr lang="en-US" sz="3200" dirty="0"/>
              <a:t> or </a:t>
            </a:r>
            <a:r>
              <a:rPr lang="en-US" sz="3200" i="1" dirty="0"/>
              <a:t>they</a:t>
            </a:r>
            <a:r>
              <a:rPr lang="en-US" sz="3200" dirty="0"/>
              <a:t> are not very informative about the context</a:t>
            </a:r>
          </a:p>
          <a:p>
            <a:pPr marL="460375" indent="-336550">
              <a:buFont typeface="Arial" panose="020B0604020202020204" pitchFamily="34" charset="0"/>
              <a:buChar char="•"/>
            </a:pPr>
            <a:r>
              <a:rPr lang="en-US" sz="32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609600" y="312004"/>
            <a:ext cx="11201400" cy="907196"/>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3600" b="1" dirty="0" err="1">
                    <a:solidFill>
                      <a:srgbClr val="0000FF"/>
                    </a:solidFill>
                    <a:latin typeface="Calibri" panose="020F0502020204030204" pitchFamily="34" charset="0"/>
                    <a:cs typeface="Calibri" panose="020F0502020204030204" pitchFamily="34" charset="0"/>
                  </a:rPr>
                  <a:t>tf-idf</a:t>
                </a:r>
                <a:r>
                  <a:rPr lang="en-US" sz="2800" b="1" dirty="0">
                    <a:solidFill>
                      <a:srgbClr val="0000FF"/>
                    </a:solidFill>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tf-idf</a:t>
                </a:r>
                <a:r>
                  <a:rPr lang="en-US" sz="2800" dirty="0">
                    <a:latin typeface="Calibri" panose="020F0502020204030204" pitchFamily="34" charset="0"/>
                    <a:cs typeface="Calibri" panose="020F0502020204030204" pitchFamily="34" charset="0"/>
                  </a:rPr>
                  <a:t> value for word t in document d:</a:t>
                </a: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r>
                  <a:rPr lang="en-US" sz="3600" b="1" dirty="0">
                    <a:solidFill>
                      <a:srgbClr val="0000FF"/>
                    </a:solidFill>
                    <a:latin typeface="Calibri" panose="020F0502020204030204" pitchFamily="34" charset="0"/>
                    <a:cs typeface="Calibri" panose="020F0502020204030204" pitchFamily="34" charset="0"/>
                  </a:rPr>
                  <a:t>PMI: </a:t>
                </a:r>
                <a:r>
                  <a:rPr lang="en-US" sz="36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800" b="1">
                        <a:latin typeface="Calibri" panose="020F0502020204030204" pitchFamily="34" charset="0"/>
                        <a:cs typeface="Calibri" panose="020F0502020204030204" pitchFamily="34" charset="0"/>
                      </a:rPr>
                      <m:t>PMI</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e>
                    </m:d>
                    <m:r>
                      <a:rPr lang="en-US" sz="2800" b="1" i="1">
                        <a:latin typeface="Cambria Math" panose="02040503050406030204" pitchFamily="18" charset="0"/>
                      </a:rPr>
                      <m:t>=</m:t>
                    </m:r>
                    <m:r>
                      <a:rPr lang="en-US" sz="2800" b="1" i="1">
                        <a:latin typeface="Cambria Math" panose="02040503050406030204" pitchFamily="18" charset="0"/>
                      </a:rPr>
                      <m:t>𝒍𝒐𝒈</m:t>
                    </m:r>
                    <m:f>
                      <m:fPr>
                        <m:ctrlPr>
                          <a:rPr lang="en-US" sz="2800" b="1" i="1">
                            <a:latin typeface="Cambria Math" panose="02040503050406030204" pitchFamily="18" charset="0"/>
                          </a:rPr>
                        </m:ctrlPr>
                      </m:fPr>
                      <m:num>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num>
                      <m:den>
                        <m:r>
                          <a:rPr lang="en-US" sz="2800" b="1" i="1">
                            <a:latin typeface="Cambria Math" panose="02040503050406030204" pitchFamily="18" charset="0"/>
                          </a:rPr>
                          <m:t>𝒑</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e>
                        </m:d>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den>
                    </m:f>
                  </m:oMath>
                </a14:m>
                <a:r>
                  <a:rPr lang="en-US" sz="28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832" y="2498074"/>
            <a:ext cx="2711573" cy="527250"/>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604750" y="3288280"/>
            <a:ext cx="6077946" cy="523220"/>
          </a:xfrm>
          <a:prstGeom prst="rect">
            <a:avLst/>
          </a:prstGeom>
          <a:noFill/>
        </p:spPr>
        <p:txBody>
          <a:bodyPr wrap="none" rtlCol="0">
            <a:spAutoFit/>
          </a:bodyPr>
          <a:lstStyle/>
          <a:p>
            <a:r>
              <a:rPr lang="en-US" sz="2800" dirty="0">
                <a:solidFill>
                  <a:srgbClr val="0000FF"/>
                </a:solidFill>
                <a:latin typeface="Calibri" panose="020F0502020204030204" pitchFamily="34" charset="0"/>
                <a:cs typeface="Calibri" panose="020F0502020204030204" pitchFamily="34" charset="0"/>
              </a:rPr>
              <a:t>Words like "the" or "it" have very low </a:t>
            </a:r>
            <a:r>
              <a:rPr lang="en-US" sz="2800" dirty="0" err="1">
                <a:solidFill>
                  <a:srgbClr val="0000FF"/>
                </a:solidFill>
                <a:latin typeface="Calibri" panose="020F0502020204030204" pitchFamily="34" charset="0"/>
                <a:cs typeface="Calibri" panose="020F0502020204030204" pitchFamily="34" charset="0"/>
              </a:rPr>
              <a:t>idf</a:t>
            </a:r>
            <a:endParaRPr lang="en-US" sz="28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714500" y="5442949"/>
            <a:ext cx="8991600" cy="954107"/>
          </a:xfrm>
          <a:prstGeom prst="rect">
            <a:avLst/>
          </a:prstGeom>
          <a:noFill/>
        </p:spPr>
        <p:txBody>
          <a:bodyPr wrap="square" rtlCol="0">
            <a:spAutoFit/>
          </a:bodyPr>
          <a:lstStyle/>
          <a:p>
            <a:r>
              <a:rPr lang="en-US" sz="28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 in the </a:t>
            </a:r>
            <a:r>
              <a:rPr lang="en-US" dirty="0" err="1"/>
              <a:t>tf-idf</a:t>
            </a:r>
            <a:r>
              <a:rPr lang="en-US" dirty="0"/>
              <a:t> algorithm</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a:xfrm>
            <a:off x="1097281" y="1600200"/>
            <a:ext cx="10713719" cy="4572000"/>
          </a:xfrm>
        </p:spPr>
        <p:txBody>
          <a:bodyPr/>
          <a:lstStyle/>
          <a:p>
            <a:r>
              <a:rPr lang="en-US" dirty="0"/>
              <a:t>We could imagine using raw count:</a:t>
            </a:r>
          </a:p>
          <a:p>
            <a:br>
              <a:rPr lang="en-US" sz="2800" dirty="0"/>
            </a:br>
            <a:r>
              <a:rPr lang="en-US" dirty="0"/>
              <a:t>	</a:t>
            </a:r>
            <a:r>
              <a:rPr lang="en-US" dirty="0" err="1">
                <a:latin typeface="Times New Roman" panose="02020603050405020304" pitchFamily="18" charset="0"/>
                <a:cs typeface="Times New Roman" panose="02020603050405020304" pitchFamily="18" charset="0"/>
              </a:rPr>
              <a:t>tf</a:t>
            </a:r>
            <a:r>
              <a:rPr lang="en-US" i="1" baseline="-25000" dirty="0" err="1">
                <a:latin typeface="Times New Roman" panose="02020603050405020304" pitchFamily="18" charset="0"/>
                <a:cs typeface="Times New Roman" panose="02020603050405020304" pitchFamily="18" charset="0"/>
              </a:rPr>
              <a:t>t</a:t>
            </a:r>
            <a:r>
              <a:rPr lang="en-US" baseline="-25000" dirty="0" err="1">
                <a:latin typeface="Times New Roman" panose="02020603050405020304" pitchFamily="18" charset="0"/>
                <a:cs typeface="Times New Roman" panose="02020603050405020304" pitchFamily="18" charset="0"/>
              </a:rPr>
              <a:t>,</a:t>
            </a:r>
            <a:r>
              <a:rPr lang="en-US" i="1" baseline="-25000" dirty="0" err="1">
                <a:latin typeface="Times New Roman" panose="02020603050405020304" pitchFamily="18" charset="0"/>
                <a:cs typeface="Times New Roman" panose="02020603050405020304" pitchFamily="18" charset="0"/>
              </a:rPr>
              <a:t>d</a:t>
            </a:r>
            <a:r>
              <a:rPr lang="en-US" i="1"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count(</a:t>
            </a:r>
            <a:r>
              <a:rPr lang="en-US" i="1" dirty="0" err="1">
                <a:latin typeface="Times New Roman" panose="02020603050405020304" pitchFamily="18" charset="0"/>
                <a:cs typeface="Times New Roman" panose="02020603050405020304" pitchFamily="18" charset="0"/>
              </a:rPr>
              <a:t>t</a:t>
            </a:r>
            <a:r>
              <a:rPr lang="en-US" dirty="0" err="1">
                <a:latin typeface="Times New Roman" panose="02020603050405020304" pitchFamily="18" charset="0"/>
                <a:cs typeface="Times New Roman" panose="02020603050405020304" pitchFamily="18" charset="0"/>
              </a:rPr>
              <a:t>,</a:t>
            </a:r>
            <a:r>
              <a:rPr lang="en-US" i="1" dirty="0" err="1">
                <a:latin typeface="Times New Roman" panose="02020603050405020304" pitchFamily="18" charset="0"/>
                <a:cs typeface="Times New Roman" panose="02020603050405020304" pitchFamily="18" charset="0"/>
              </a:rPr>
              <a:t>d</a:t>
            </a:r>
            <a:r>
              <a:rPr lang="en-US" dirty="0">
                <a:latin typeface="Times New Roman" panose="02020603050405020304" pitchFamily="18" charset="0"/>
                <a:cs typeface="Times New Roman" panose="02020603050405020304" pitchFamily="18" charset="0"/>
              </a:rPr>
              <a:t>)</a:t>
            </a:r>
          </a:p>
          <a:p>
            <a:endParaRPr lang="en-US" sz="1000" dirty="0"/>
          </a:p>
          <a:p>
            <a:r>
              <a:rPr lang="en-US" dirty="0"/>
              <a:t>But instead of using raw count, we usually squash a bit:</a:t>
            </a:r>
          </a:p>
          <a:p>
            <a:endParaRPr lang="en-US" sz="1000" dirty="0"/>
          </a:p>
        </p:txBody>
      </p:sp>
      <p:pic>
        <p:nvPicPr>
          <p:cNvPr id="4" name="Picture 3">
            <a:extLst>
              <a:ext uri="{FF2B5EF4-FFF2-40B4-BE49-F238E27FC236}">
                <a16:creationId xmlns:a16="http://schemas.microsoft.com/office/drawing/2014/main" id="{B0CB31EC-2827-F978-B1CD-5796D0FDB737}"/>
              </a:ext>
            </a:extLst>
          </p:cNvPr>
          <p:cNvPicPr>
            <a:picLocks noChangeAspect="1"/>
          </p:cNvPicPr>
          <p:nvPr/>
        </p:nvPicPr>
        <p:blipFill>
          <a:blip r:embed="rId3"/>
          <a:stretch>
            <a:fillRect/>
          </a:stretch>
        </p:blipFill>
        <p:spPr>
          <a:xfrm>
            <a:off x="1752600" y="4360862"/>
            <a:ext cx="10181453" cy="1793875"/>
          </a:xfrm>
          <a:prstGeom prst="rect">
            <a:avLst/>
          </a:prstGeom>
        </p:spPr>
      </p:pic>
    </p:spTree>
    <p:extLst>
      <p:ext uri="{BB962C8B-B14F-4D97-AF65-F5344CB8AC3E}">
        <p14:creationId xmlns:p14="http://schemas.microsoft.com/office/powerpoint/2010/main" val="8660800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4191000"/>
            <a:ext cx="7848600" cy="1279287"/>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10872" y="1329421"/>
            <a:ext cx="4135794" cy="5013087"/>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2378640"/>
            <a:ext cx="4587872" cy="1457324"/>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457200" y="4578964"/>
            <a:ext cx="6218369" cy="1077218"/>
          </a:xfrm>
          <a:prstGeom prst="rect">
            <a:avLst/>
          </a:prstGeom>
          <a:noFill/>
        </p:spPr>
        <p:txBody>
          <a:bodyPr wrap="none" rtlCol="0">
            <a:spAutoFit/>
          </a:bodyPr>
          <a:lstStyle/>
          <a:p>
            <a:r>
              <a:rPr lang="en-US" sz="3200" dirty="0"/>
              <a:t>N is the total number of documents </a:t>
            </a:r>
          </a:p>
          <a:p>
            <a:r>
              <a:rPr lang="en-US" sz="32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80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361" y="1031072"/>
            <a:ext cx="4495800" cy="999067"/>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61" y="2202202"/>
            <a:ext cx="10058400" cy="1726894"/>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128311" y="4821106"/>
            <a:ext cx="10149289" cy="1726894"/>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1143000" y="5486400"/>
            <a:ext cx="10058401" cy="359019"/>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53310722"/>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64380425"/>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36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01" y="381000"/>
            <a:ext cx="7467600" cy="965200"/>
          </a:xfrm>
        </p:spPr>
        <p:txBody>
          <a:bodyPr/>
          <a:lstStyle/>
          <a:p>
            <a:r>
              <a:rPr lang="en-US" b="0" dirty="0"/>
              <a:t>Sparse versus dense vectors</a:t>
            </a:r>
          </a:p>
        </p:txBody>
      </p:sp>
      <p:sp>
        <p:nvSpPr>
          <p:cNvPr id="3" name="Content Placeholder 2"/>
          <p:cNvSpPr>
            <a:spLocks noGrp="1"/>
          </p:cNvSpPr>
          <p:nvPr>
            <p:ph idx="1"/>
          </p:nvPr>
        </p:nvSpPr>
        <p:spPr>
          <a:xfrm>
            <a:off x="1845501" y="1905000"/>
            <a:ext cx="8534400" cy="4368800"/>
          </a:xfrm>
        </p:spPr>
        <p:txBody>
          <a:bodyPr/>
          <a:lstStyle/>
          <a:p>
            <a:pPr>
              <a:lnSpc>
                <a:spcPct val="100000"/>
              </a:lnSpc>
            </a:pPr>
            <a:r>
              <a:rPr lang="en-US" sz="3600" dirty="0" err="1"/>
              <a:t>tf-idf</a:t>
            </a:r>
            <a:r>
              <a:rPr lang="en-US" sz="3600" dirty="0"/>
              <a:t> (or PMI) vectors are</a:t>
            </a:r>
          </a:p>
          <a:p>
            <a:pPr lvl="1">
              <a:lnSpc>
                <a:spcPct val="100000"/>
              </a:lnSpc>
            </a:pPr>
            <a:r>
              <a:rPr lang="en-US" sz="3200" b="1" dirty="0"/>
              <a:t>long</a:t>
            </a:r>
            <a:r>
              <a:rPr lang="en-US" sz="3200" dirty="0"/>
              <a:t> (length |V|= 20,000 to 50,000)</a:t>
            </a:r>
          </a:p>
          <a:p>
            <a:pPr lvl="1">
              <a:lnSpc>
                <a:spcPct val="100000"/>
              </a:lnSpc>
            </a:pPr>
            <a:r>
              <a:rPr lang="en-US" sz="3200" b="1" dirty="0"/>
              <a:t>sparse </a:t>
            </a:r>
            <a:r>
              <a:rPr lang="en-US" sz="3200" dirty="0"/>
              <a:t>(most elements are zero)</a:t>
            </a:r>
          </a:p>
          <a:p>
            <a:pPr>
              <a:lnSpc>
                <a:spcPct val="100000"/>
              </a:lnSpc>
            </a:pPr>
            <a:r>
              <a:rPr lang="en-US" sz="3600" dirty="0"/>
              <a:t>Alternative: learn vectors which are</a:t>
            </a:r>
          </a:p>
          <a:p>
            <a:pPr lvl="1">
              <a:lnSpc>
                <a:spcPct val="100000"/>
              </a:lnSpc>
            </a:pPr>
            <a:r>
              <a:rPr lang="en-US" sz="3200" b="1" dirty="0"/>
              <a:t>short</a:t>
            </a:r>
            <a:r>
              <a:rPr lang="en-US" sz="3200" dirty="0"/>
              <a:t> (length 50-1000)</a:t>
            </a:r>
          </a:p>
          <a:p>
            <a:pPr lvl="1">
              <a:lnSpc>
                <a:spcPct val="100000"/>
              </a:lnSpc>
            </a:pPr>
            <a:r>
              <a:rPr lang="en-US" sz="3200" b="1" dirty="0"/>
              <a:t>dense</a:t>
            </a:r>
            <a:r>
              <a:rPr lang="en-US" sz="3200"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81000"/>
            <a:ext cx="7467600" cy="742950"/>
          </a:xfrm>
        </p:spPr>
        <p:txBody>
          <a:bodyPr/>
          <a:lstStyle/>
          <a:p>
            <a:r>
              <a:rPr lang="en-US"/>
              <a:t>Sparse versus dense </a:t>
            </a:r>
            <a:r>
              <a:rPr lang="en-US" dirty="0"/>
              <a:t>vectors</a:t>
            </a:r>
          </a:p>
        </p:txBody>
      </p:sp>
      <p:sp>
        <p:nvSpPr>
          <p:cNvPr id="3" name="Content Placeholder 2"/>
          <p:cNvSpPr>
            <a:spLocks noGrp="1"/>
          </p:cNvSpPr>
          <p:nvPr>
            <p:ph idx="1"/>
          </p:nvPr>
        </p:nvSpPr>
        <p:spPr>
          <a:xfrm>
            <a:off x="982683" y="1600200"/>
            <a:ext cx="10363200" cy="5029200"/>
          </a:xfrm>
        </p:spPr>
        <p:txBody>
          <a:bodyPr>
            <a:normAutofit/>
          </a:bodyPr>
          <a:lstStyle/>
          <a:p>
            <a:r>
              <a:rPr lang="en-US" sz="36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800" i="1" dirty="0"/>
              <a:t>car</a:t>
            </a:r>
            <a:r>
              <a:rPr lang="en-US" sz="2800" dirty="0"/>
              <a:t> and </a:t>
            </a:r>
            <a:r>
              <a:rPr lang="en-US" sz="2800" i="1" dirty="0"/>
              <a:t>automobile</a:t>
            </a:r>
            <a:r>
              <a:rPr lang="en-US" sz="2800" dirty="0"/>
              <a:t> are synonyms; but are distinct dimensions</a:t>
            </a:r>
          </a:p>
          <a:p>
            <a:pPr lvl="3"/>
            <a:r>
              <a:rPr lang="en-US" sz="2800" dirty="0"/>
              <a:t>a word with </a:t>
            </a:r>
            <a:r>
              <a:rPr lang="en-US" sz="2800" i="1" dirty="0"/>
              <a:t>car</a:t>
            </a:r>
            <a:r>
              <a:rPr lang="en-US" sz="2800" dirty="0"/>
              <a:t> as a neighbor and a word with </a:t>
            </a:r>
            <a:r>
              <a:rPr lang="en-US" sz="2800" i="1" dirty="0"/>
              <a:t>automobile</a:t>
            </a:r>
            <a:r>
              <a:rPr lang="en-US" sz="28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61</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88606"/>
            <a:ext cx="10972800" cy="907196"/>
          </a:xfrm>
        </p:spPr>
        <p:txBody>
          <a:bodyPr>
            <a:noAutofit/>
          </a:bodyPr>
          <a:lstStyle/>
          <a:p>
            <a:r>
              <a:rPr lang="en-US" sz="4000" dirty="0"/>
              <a:t>Common methods for getting short dense vectors</a:t>
            </a:r>
          </a:p>
        </p:txBody>
      </p:sp>
      <p:sp>
        <p:nvSpPr>
          <p:cNvPr id="3" name="Content Placeholder 2"/>
          <p:cNvSpPr>
            <a:spLocks noGrp="1"/>
          </p:cNvSpPr>
          <p:nvPr>
            <p:ph idx="1"/>
          </p:nvPr>
        </p:nvSpPr>
        <p:spPr>
          <a:xfrm>
            <a:off x="1097281" y="1600200"/>
            <a:ext cx="10058401" cy="4876800"/>
          </a:xfrm>
        </p:spPr>
        <p:txBody>
          <a:bodyPr>
            <a:normAutofit lnSpcReduction="10000"/>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1100653" lvl="1" indent="-571500">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1100653" lvl="1" indent="-571500">
              <a:buFont typeface="Arial" panose="020B0604020202020204" pitchFamily="34" charset="0"/>
              <a:buChar char="•"/>
            </a:pPr>
            <a:r>
              <a:rPr lang="en-US" dirty="0">
                <a:solidFill>
                  <a:schemeClr val="bg1">
                    <a:lumMod val="50000"/>
                  </a:schemeClr>
                </a:solidFill>
              </a:rPr>
              <a:t>Compute distinct embeddings for a word in its context</a:t>
            </a:r>
          </a:p>
          <a:p>
            <a:pPr marL="1100653" lvl="1" indent="-571500">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10363200" cy="990600"/>
          </a:xfrm>
        </p:spPr>
        <p:txBody>
          <a:bodyPr>
            <a:normAutofit fontScale="90000"/>
          </a:bodyPr>
          <a:lstStyle/>
          <a:p>
            <a:r>
              <a:rPr lang="en-US" dirty="0"/>
              <a:t>Simple static embeddings you can download!</a:t>
            </a:r>
          </a:p>
        </p:txBody>
      </p:sp>
      <p:sp>
        <p:nvSpPr>
          <p:cNvPr id="3" name="Content Placeholder 2"/>
          <p:cNvSpPr>
            <a:spLocks noGrp="1"/>
          </p:cNvSpPr>
          <p:nvPr>
            <p:ph idx="1"/>
          </p:nvPr>
        </p:nvSpPr>
        <p:spPr>
          <a:xfrm>
            <a:off x="1371600" y="2038814"/>
            <a:ext cx="9220200" cy="3811694"/>
          </a:xfrm>
        </p:spPr>
        <p:txBody>
          <a:bodyPr/>
          <a:lstStyle/>
          <a:p>
            <a:r>
              <a:rPr lang="en-US" sz="3200" dirty="0"/>
              <a:t>Word2vec (</a:t>
            </a:r>
            <a:r>
              <a:rPr lang="en-US" sz="3200" dirty="0" err="1"/>
              <a:t>Mikolov</a:t>
            </a:r>
            <a:r>
              <a:rPr lang="en-US" sz="3200" dirty="0"/>
              <a:t> et al)</a:t>
            </a:r>
          </a:p>
          <a:p>
            <a:r>
              <a:rPr lang="en-US" sz="3200" dirty="0">
                <a:hlinkClick r:id="rId2"/>
              </a:rPr>
              <a:t>https://code.google.com/archive/p/word2vec/</a:t>
            </a:r>
            <a:endParaRPr lang="en-US" sz="3200" dirty="0"/>
          </a:p>
          <a:p>
            <a:endParaRPr lang="en-US" sz="3200" dirty="0"/>
          </a:p>
          <a:p>
            <a:r>
              <a:rPr lang="en-US" sz="3200" dirty="0" err="1"/>
              <a:t>GloVe</a:t>
            </a:r>
            <a:r>
              <a:rPr lang="en-US" sz="3200" dirty="0"/>
              <a:t> (Pennington, </a:t>
            </a:r>
            <a:r>
              <a:rPr lang="en-US" sz="3200" dirty="0" err="1"/>
              <a:t>Socher</a:t>
            </a:r>
            <a:r>
              <a:rPr lang="en-US" sz="3200" dirty="0"/>
              <a:t>, Manning)</a:t>
            </a:r>
          </a:p>
          <a:p>
            <a:r>
              <a:rPr lang="en-US" sz="3200" dirty="0">
                <a:hlinkClick r:id="rId3"/>
              </a:rPr>
              <a:t>http://nlp.stanford.edu/projects/glove/</a:t>
            </a:r>
            <a:endParaRPr lang="en-US" sz="3200"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86605"/>
            <a:ext cx="8900160" cy="1084996"/>
          </a:xfrm>
        </p:spPr>
        <p:txBody>
          <a:bodyPr/>
          <a:lstStyle/>
          <a:p>
            <a:r>
              <a:rPr lang="en-US" b="0" dirty="0"/>
              <a:t>Word2vec</a:t>
            </a:r>
          </a:p>
        </p:txBody>
      </p:sp>
      <p:sp>
        <p:nvSpPr>
          <p:cNvPr id="3" name="Content Placeholder 2"/>
          <p:cNvSpPr>
            <a:spLocks noGrp="1"/>
          </p:cNvSpPr>
          <p:nvPr>
            <p:ph idx="1"/>
          </p:nvPr>
        </p:nvSpPr>
        <p:spPr>
          <a:xfrm>
            <a:off x="1019298" y="1524000"/>
            <a:ext cx="10867901" cy="4555066"/>
          </a:xfrm>
        </p:spPr>
        <p:txBody>
          <a:bodyPr>
            <a:normAutofit fontScale="70000" lnSpcReduction="20000"/>
          </a:bodyPr>
          <a:lstStyle/>
          <a:p>
            <a:r>
              <a:rPr lang="en-US" sz="4400" dirty="0"/>
              <a:t>Popular embedding method</a:t>
            </a:r>
          </a:p>
          <a:p>
            <a:r>
              <a:rPr lang="en-US" sz="4400" dirty="0"/>
              <a:t>Very fast to train</a:t>
            </a:r>
          </a:p>
          <a:p>
            <a:r>
              <a:rPr lang="en-US" sz="4400" dirty="0"/>
              <a:t>Code available on the web</a:t>
            </a:r>
          </a:p>
          <a:p>
            <a:r>
              <a:rPr lang="en-US" sz="4400" dirty="0"/>
              <a:t>Idea: </a:t>
            </a:r>
            <a:r>
              <a:rPr lang="en-US" sz="4400" b="1" dirty="0"/>
              <a:t>predict</a:t>
            </a:r>
            <a:r>
              <a:rPr lang="en-US" sz="4400" dirty="0"/>
              <a:t> rather than </a:t>
            </a:r>
            <a:r>
              <a:rPr lang="en-US" sz="4400" b="1" dirty="0"/>
              <a:t>count</a:t>
            </a:r>
          </a:p>
          <a:p>
            <a:r>
              <a:rPr lang="en-US" sz="4400" dirty="0"/>
              <a:t>Word2vec provides various options. We'll do:</a:t>
            </a:r>
          </a:p>
          <a:p>
            <a:r>
              <a:rPr lang="en-US" sz="4000" dirty="0"/>
              <a:t>	 </a:t>
            </a:r>
            <a:r>
              <a:rPr lang="en-US" sz="4000" b="1" dirty="0">
                <a:solidFill>
                  <a:srgbClr val="0000FF"/>
                </a:solidFill>
              </a:rPr>
              <a:t>skip-gram with negative sampling (SGNS)</a:t>
            </a:r>
          </a:p>
          <a:p>
            <a:br>
              <a:rPr lang="en-US" sz="4400" dirty="0"/>
            </a:br>
            <a:endParaRPr lang="en-US" sz="4400" dirty="0"/>
          </a:p>
          <a:p>
            <a:r>
              <a:rPr lang="en-US" sz="4400" b="1" dirty="0"/>
              <a:t> </a:t>
            </a:r>
          </a:p>
        </p:txBody>
      </p:sp>
    </p:spTree>
    <p:extLst>
      <p:ext uri="{BB962C8B-B14F-4D97-AF65-F5344CB8AC3E}">
        <p14:creationId xmlns:p14="http://schemas.microsoft.com/office/powerpoint/2010/main" val="177125086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86605"/>
            <a:ext cx="8823960" cy="1237396"/>
          </a:xfrm>
        </p:spPr>
        <p:txBody>
          <a:bodyPr/>
          <a:lstStyle/>
          <a:p>
            <a:r>
              <a:rPr lang="en-US" dirty="0"/>
              <a:t>Word2vec</a:t>
            </a:r>
          </a:p>
        </p:txBody>
      </p:sp>
      <p:sp>
        <p:nvSpPr>
          <p:cNvPr id="3" name="Content Placeholder 2"/>
          <p:cNvSpPr>
            <a:spLocks noGrp="1"/>
          </p:cNvSpPr>
          <p:nvPr>
            <p:ph idx="1"/>
          </p:nvPr>
        </p:nvSpPr>
        <p:spPr>
          <a:xfrm>
            <a:off x="762000" y="1676400"/>
            <a:ext cx="11277600" cy="5181600"/>
          </a:xfrm>
        </p:spPr>
        <p:txBody>
          <a:bodyPr>
            <a:normAutofit/>
          </a:bodyPr>
          <a:lstStyle/>
          <a:p>
            <a:r>
              <a:rPr lang="en-US" sz="3300" dirty="0"/>
              <a:t>Instead of </a:t>
            </a:r>
            <a:r>
              <a:rPr lang="en-US" sz="3300" b="1" dirty="0"/>
              <a:t>counting</a:t>
            </a:r>
            <a:r>
              <a:rPr lang="en-US" sz="3300" dirty="0"/>
              <a:t> how often each word </a:t>
            </a:r>
            <a:r>
              <a:rPr lang="en-US" sz="3300" i="1" dirty="0"/>
              <a:t>w</a:t>
            </a:r>
            <a:r>
              <a:rPr lang="en-US" sz="3300" dirty="0"/>
              <a:t> occurs near "</a:t>
            </a:r>
            <a:r>
              <a:rPr lang="en-US" sz="3300" i="1" dirty="0"/>
              <a:t>apricot"</a:t>
            </a:r>
          </a:p>
          <a:p>
            <a:pPr lvl="1"/>
            <a:r>
              <a:rPr lang="en-US" dirty="0"/>
              <a:t>Train a classifier on a binary </a:t>
            </a:r>
            <a:r>
              <a:rPr lang="en-US" b="1" dirty="0"/>
              <a:t>prediction</a:t>
            </a:r>
            <a:r>
              <a:rPr lang="en-US" dirty="0"/>
              <a:t> task:</a:t>
            </a:r>
          </a:p>
          <a:p>
            <a:pPr lvl="2"/>
            <a:r>
              <a:rPr lang="en-US" sz="2800" dirty="0"/>
              <a:t>Is </a:t>
            </a:r>
            <a:r>
              <a:rPr lang="en-US" sz="2800" i="1" dirty="0"/>
              <a:t>w </a:t>
            </a:r>
            <a:r>
              <a:rPr lang="en-US" sz="2800" dirty="0"/>
              <a:t>likely to show up near "</a:t>
            </a:r>
            <a:r>
              <a:rPr lang="en-US" sz="2800" i="1" dirty="0"/>
              <a:t>apricot"</a:t>
            </a:r>
            <a:r>
              <a:rPr lang="en-US" sz="2800" dirty="0"/>
              <a:t>?</a:t>
            </a:r>
            <a:endParaRPr lang="en-US" dirty="0"/>
          </a:p>
          <a:p>
            <a:r>
              <a:rPr lang="en-US" sz="3300" dirty="0"/>
              <a:t>We don’t actually care about this task</a:t>
            </a:r>
          </a:p>
          <a:p>
            <a:pPr lvl="2"/>
            <a:r>
              <a:rPr lang="en-US" sz="2800" dirty="0"/>
              <a:t>But we'll take the learned classifier weights as the word embeddings</a:t>
            </a:r>
          </a:p>
          <a:p>
            <a:r>
              <a:rPr lang="en-US" sz="3300" dirty="0"/>
              <a:t>Big idea:  </a:t>
            </a:r>
            <a:r>
              <a:rPr lang="en-US" sz="3300" b="1" dirty="0">
                <a:solidFill>
                  <a:srgbClr val="0000FF"/>
                </a:solidFill>
              </a:rPr>
              <a:t>self-supervision</a:t>
            </a:r>
            <a:r>
              <a:rPr lang="en-US" sz="3300" dirty="0"/>
              <a:t>: </a:t>
            </a:r>
          </a:p>
          <a:p>
            <a:pPr lvl="2"/>
            <a:r>
              <a:rPr lang="en-US" sz="2800" dirty="0"/>
              <a:t>A word c that occurs near apricot in the corpus cats as the gold "correct answer" for supervised learning</a:t>
            </a:r>
          </a:p>
          <a:p>
            <a:pPr lvl="2"/>
            <a:r>
              <a:rPr lang="en-US" sz="2800" dirty="0"/>
              <a:t>No need for human labels</a:t>
            </a:r>
          </a:p>
          <a:p>
            <a:pPr lvl="2"/>
            <a:r>
              <a:rPr lang="en-US" dirty="0" err="1"/>
              <a:t>Bengio</a:t>
            </a:r>
            <a:r>
              <a:rPr lang="en-US" dirty="0"/>
              <a:t> et al. (2003); </a:t>
            </a:r>
            <a:r>
              <a:rPr lang="en-US" dirty="0" err="1"/>
              <a:t>Collobert</a:t>
            </a:r>
            <a:r>
              <a:rPr lang="en-US" dirty="0"/>
              <a:t> et al. (2011) </a:t>
            </a:r>
          </a:p>
          <a:p>
            <a:pPr lvl="2"/>
            <a:endParaRPr lang="en-US" sz="28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90500"/>
            <a:ext cx="11247119" cy="990600"/>
          </a:xfrm>
        </p:spPr>
        <p:txBody>
          <a:bodyPr>
            <a:normAutofit/>
          </a:bodyPr>
          <a:lstStyle/>
          <a:p>
            <a:r>
              <a:rPr lang="en-US" sz="4200" b="0" dirty="0"/>
              <a:t>Approach: predict if candidate word </a:t>
            </a:r>
            <a:r>
              <a:rPr lang="en-US" sz="4200" b="0" i="1" dirty="0"/>
              <a:t>c</a:t>
            </a:r>
            <a:r>
              <a:rPr lang="en-US" sz="4200" b="0" dirty="0"/>
              <a:t> is a "neighbor"</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200" dirty="0"/>
              <a:t>Treat the target word </a:t>
            </a:r>
            <a:r>
              <a:rPr lang="en-US" sz="3200" i="1" dirty="0"/>
              <a:t>t</a:t>
            </a:r>
            <a:r>
              <a:rPr lang="en-US" sz="3200" dirty="0"/>
              <a:t> and a neighboring context word </a:t>
            </a:r>
            <a:r>
              <a:rPr lang="en-US" sz="3200" i="1" dirty="0"/>
              <a:t>c</a:t>
            </a:r>
            <a:r>
              <a:rPr lang="en-US" sz="3200" dirty="0"/>
              <a:t> as </a:t>
            </a:r>
            <a:r>
              <a:rPr lang="en-US" sz="3200" b="1" dirty="0"/>
              <a:t>positive examples</a:t>
            </a:r>
            <a:r>
              <a:rPr lang="en-US" sz="3200" dirty="0"/>
              <a:t>.</a:t>
            </a:r>
          </a:p>
          <a:p>
            <a:pPr marL="514350" indent="-514350">
              <a:buFont typeface="+mj-lt"/>
              <a:buAutoNum type="arabicPeriod"/>
            </a:pPr>
            <a:r>
              <a:rPr lang="en-US" sz="3200" dirty="0"/>
              <a:t>Randomly sample other words in the lexicon to get negative examples</a:t>
            </a:r>
          </a:p>
          <a:p>
            <a:pPr marL="514350" indent="-514350">
              <a:buFont typeface="+mj-lt"/>
              <a:buAutoNum type="arabicPeriod"/>
            </a:pPr>
            <a:r>
              <a:rPr lang="en-US" sz="3200" dirty="0"/>
              <a:t>Use logistic regression to train a classifier to distinguish those two cases</a:t>
            </a:r>
          </a:p>
          <a:p>
            <a:pPr marL="514350" indent="-514350">
              <a:buFont typeface="+mj-lt"/>
              <a:buAutoNum type="arabicPeriod"/>
            </a:pPr>
            <a:r>
              <a:rPr lang="en-US" sz="3200"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752602" y="1845734"/>
            <a:ext cx="8915399" cy="4707466"/>
          </a:xfrm>
        </p:spPr>
        <p:txBody>
          <a:bodyPr>
            <a:normAutofit/>
          </a:bodyPr>
          <a:lstStyle/>
          <a:p>
            <a:r>
              <a:rPr lang="en-US" sz="3200" dirty="0"/>
              <a:t>Assume a +/- 2 word window, given training sentence:</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c3      c4</a:t>
            </a: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808771" y="30480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6400800" y="30480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1666191" y="3352800"/>
            <a:ext cx="5953809" cy="523220"/>
          </a:xfrm>
          <a:prstGeom prst="rect">
            <a:avLst/>
          </a:prstGeom>
        </p:spPr>
        <p:txBody>
          <a:bodyPr wrap="none">
            <a:spAutoFit/>
          </a:bodyPr>
          <a:lstStyle/>
          <a:p>
            <a:r>
              <a:rPr lang="en-US" sz="2800" dirty="0">
                <a:latin typeface="Times New Roman" panose="02020603050405020304" pitchFamily="18" charset="0"/>
                <a:cs typeface="Times New Roman" panose="02020603050405020304" pitchFamily="18" charset="0"/>
              </a:rPr>
              <a:t>		                                </a:t>
            </a:r>
            <a:r>
              <a:rPr lang="en-US" sz="2800" dirty="0">
                <a:solidFill>
                  <a:srgbClr val="FF0000"/>
                </a:solidFill>
                <a:latin typeface="Times New Roman" panose="02020603050405020304" pitchFamily="18" charset="0"/>
                <a:cs typeface="Times New Roman" panose="02020603050405020304" pitchFamily="18" charset="0"/>
              </a:rPr>
              <a:t>[target]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Classifier</a:t>
            </a:r>
          </a:p>
        </p:txBody>
      </p:sp>
      <p:sp>
        <p:nvSpPr>
          <p:cNvPr id="3" name="Content Placeholder 2"/>
          <p:cNvSpPr>
            <a:spLocks noGrp="1"/>
          </p:cNvSpPr>
          <p:nvPr>
            <p:ph idx="1"/>
          </p:nvPr>
        </p:nvSpPr>
        <p:spPr>
          <a:xfrm>
            <a:off x="1219200" y="1371599"/>
            <a:ext cx="10972800" cy="5326797"/>
          </a:xfrm>
        </p:spPr>
        <p:txBody>
          <a:bodyPr>
            <a:normAutofit lnSpcReduction="10000"/>
          </a:bodyPr>
          <a:lstStyle/>
          <a:p>
            <a:r>
              <a:rPr lang="en-US" sz="3200" dirty="0"/>
              <a:t>(assuming a +/- 2 word window)</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0" indent="0">
              <a:spcBef>
                <a:spcPts val="0"/>
              </a:spcBef>
            </a:pPr>
            <a:endParaRPr lang="en-US" sz="2800" dirty="0">
              <a:latin typeface="Times New Roman" panose="02020603050405020304" pitchFamily="18" charset="0"/>
              <a:cs typeface="Times New Roman" panose="02020603050405020304" pitchFamily="18" charset="0"/>
            </a:endParaRPr>
          </a:p>
          <a:p>
            <a:pPr marL="0" indent="0">
              <a:spcBef>
                <a:spcPts val="0"/>
              </a:spcBef>
            </a:pPr>
            <a:r>
              <a:rPr lang="en-US" sz="2800" dirty="0">
                <a:latin typeface="Calibri" panose="020F0502020204030204" pitchFamily="34" charset="0"/>
                <a:cs typeface="Calibri" panose="020F0502020204030204" pitchFamily="34" charset="0"/>
              </a:rPr>
              <a:t>Goal: train a classifier that is given a candidate (</a:t>
            </a:r>
            <a:r>
              <a:rPr lang="en-US" sz="2800" b="1" dirty="0">
                <a:latin typeface="Calibri" panose="020F0502020204030204" pitchFamily="34" charset="0"/>
                <a:cs typeface="Calibri" panose="020F0502020204030204" pitchFamily="34" charset="0"/>
              </a:rPr>
              <a:t>w</a:t>
            </a:r>
            <a:r>
              <a:rPr lang="en-US" sz="2800" dirty="0">
                <a:latin typeface="Calibri" panose="020F0502020204030204" pitchFamily="34" charset="0"/>
                <a:cs typeface="Calibri" panose="020F0502020204030204" pitchFamily="34" charset="0"/>
              </a:rPr>
              <a:t>ord, </a:t>
            </a:r>
            <a:r>
              <a:rPr lang="en-US" sz="2800" b="1" dirty="0">
                <a:latin typeface="Calibri" panose="020F0502020204030204" pitchFamily="34" charset="0"/>
                <a:cs typeface="Calibri" panose="020F0502020204030204" pitchFamily="34" charset="0"/>
              </a:rPr>
              <a:t>c</a:t>
            </a:r>
            <a:r>
              <a:rPr lang="en-US" sz="2800" dirty="0">
                <a:latin typeface="Calibri" panose="020F0502020204030204" pitchFamily="34" charset="0"/>
                <a:cs typeface="Calibri" panose="020F0502020204030204" pitchFamily="34" charset="0"/>
              </a:rPr>
              <a:t>ontext) pair</a:t>
            </a:r>
          </a:p>
          <a:p>
            <a:pPr marL="0" indent="0">
              <a:spcBef>
                <a:spcPts val="0"/>
              </a:spcBef>
            </a:pPr>
            <a:r>
              <a:rPr lang="en-US" sz="2800" dirty="0">
                <a:latin typeface="Calibri" panose="020F0502020204030204" pitchFamily="34" charset="0"/>
                <a:cs typeface="Calibri" panose="020F0502020204030204" pitchFamily="34" charset="0"/>
              </a:rPr>
              <a:t>		 (apricot, jam)</a:t>
            </a:r>
          </a:p>
          <a:p>
            <a:pPr marL="0" indent="0">
              <a:spcBef>
                <a:spcPts val="0"/>
              </a:spcBef>
            </a:pPr>
            <a:r>
              <a:rPr lang="en-US" sz="2800" dirty="0">
                <a:latin typeface="Calibri" panose="020F0502020204030204" pitchFamily="34" charset="0"/>
                <a:cs typeface="Calibri" panose="020F0502020204030204" pitchFamily="34" charset="0"/>
              </a:rPr>
              <a:t> 		 (apricot, aardvark)</a:t>
            </a:r>
          </a:p>
          <a:p>
            <a:pPr marL="0" indent="0">
              <a:spcBef>
                <a:spcPts val="0"/>
              </a:spcBef>
            </a:pPr>
            <a:r>
              <a:rPr lang="en-US" sz="2800" dirty="0">
                <a:latin typeface="Calibri" panose="020F0502020204030204" pitchFamily="34" charset="0"/>
                <a:cs typeface="Calibri" panose="020F0502020204030204" pitchFamily="34" charset="0"/>
              </a:rPr>
              <a:t>		…</a:t>
            </a:r>
          </a:p>
          <a:p>
            <a:pPr marL="0" indent="0">
              <a:spcBef>
                <a:spcPts val="0"/>
              </a:spcBef>
            </a:pPr>
            <a:r>
              <a:rPr lang="en-US" sz="2800" dirty="0">
                <a:latin typeface="Calibri" panose="020F0502020204030204" pitchFamily="34" charset="0"/>
                <a:cs typeface="Calibri" panose="020F0502020204030204" pitchFamily="34" charset="0"/>
              </a:rPr>
              <a:t>And assigns each pair a probability:</a:t>
            </a:r>
          </a:p>
          <a:p>
            <a:pPr marL="0" indent="0">
              <a:spcBef>
                <a:spcPts val="0"/>
              </a:spcBef>
            </a:pPr>
            <a:r>
              <a:rPr lang="en-US" sz="2800" dirty="0">
                <a:latin typeface="Calibri" panose="020F0502020204030204" pitchFamily="34" charset="0"/>
                <a:cs typeface="Calibri" panose="020F0502020204030204" pitchFamily="34" charset="0"/>
              </a:rPr>
              <a:t>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r>
              <a:rPr lang="en-US" sz="3000" i="1" dirty="0"/>
              <a:t>	P</a:t>
            </a:r>
            <a:r>
              <a:rPr lang="en-US" sz="3000" dirty="0"/>
              <a:t>(−|</a:t>
            </a:r>
            <a:r>
              <a:rPr lang="en-US" sz="3000" i="1" dirty="0"/>
              <a:t>w</a:t>
            </a:r>
            <a:r>
              <a:rPr lang="en-US" sz="3000" dirty="0"/>
              <a:t>, </a:t>
            </a:r>
            <a:r>
              <a:rPr lang="en-US" sz="3000" i="1" dirty="0"/>
              <a:t>c</a:t>
            </a:r>
            <a:r>
              <a:rPr lang="en-US" sz="3000" dirty="0"/>
              <a:t>) = 1 −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endParaRPr lang="en-US" sz="3000" dirty="0"/>
          </a:p>
          <a:p>
            <a:pPr marL="0" indent="0">
              <a:spcBef>
                <a:spcPts val="0"/>
              </a:spcBef>
            </a:pPr>
            <a:endParaRPr lang="en-US" sz="2800" dirty="0">
              <a:latin typeface="Calibri" panose="020F0502020204030204" pitchFamily="34" charset="0"/>
              <a:cs typeface="Calibri" panose="020F0502020204030204" pitchFamily="34" charset="0"/>
            </a:endParaRPr>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352800" y="25908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5846525" y="25908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Similarity is computed from dot product</a:t>
            </a:r>
          </a:p>
        </p:txBody>
      </p:sp>
      <p:sp>
        <p:nvSpPr>
          <p:cNvPr id="3" name="Content Placeholder 2"/>
          <p:cNvSpPr>
            <a:spLocks noGrp="1"/>
          </p:cNvSpPr>
          <p:nvPr>
            <p:ph idx="1"/>
          </p:nvPr>
        </p:nvSpPr>
        <p:spPr/>
        <p:txBody>
          <a:bodyPr>
            <a:noAutofit/>
          </a:bodyPr>
          <a:lstStyle/>
          <a:p>
            <a:r>
              <a:rPr lang="en-US" sz="3600" dirty="0"/>
              <a:t>Remember: two vectors are similar if they have a high dot product</a:t>
            </a:r>
          </a:p>
          <a:p>
            <a:pPr lvl="1"/>
            <a:r>
              <a:rPr lang="en-US" sz="3600" dirty="0"/>
              <a:t>Cosine is just a normalized dot product</a:t>
            </a:r>
          </a:p>
          <a:p>
            <a:r>
              <a:rPr lang="en-US" sz="3600" dirty="0"/>
              <a:t>So:</a:t>
            </a:r>
          </a:p>
          <a:p>
            <a:pPr lvl="1"/>
            <a:r>
              <a:rPr lang="en-US" sz="3600" dirty="0"/>
              <a:t>Similarity(</a:t>
            </a:r>
            <a:r>
              <a:rPr lang="en-US" sz="3600" dirty="0" err="1"/>
              <a:t>w,c</a:t>
            </a:r>
            <a:r>
              <a:rPr lang="en-US" sz="3600" dirty="0"/>
              <a:t>)  ∝ w</a:t>
            </a:r>
            <a:r>
              <a:rPr lang="en-US" sz="3600" baseline="-25000" dirty="0"/>
              <a:t> </a:t>
            </a:r>
            <a:r>
              <a:rPr lang="en-US" sz="3600" dirty="0"/>
              <a:t>∙ c</a:t>
            </a:r>
            <a:endParaRPr lang="en-US" sz="3600" baseline="-25000" dirty="0"/>
          </a:p>
          <a:p>
            <a:r>
              <a:rPr lang="en-US" sz="3600" dirty="0"/>
              <a:t>We’ll need to normalize to get a probability </a:t>
            </a:r>
          </a:p>
          <a:p>
            <a:pPr lvl="1"/>
            <a:r>
              <a:rPr lang="en-US" sz="3400" dirty="0"/>
              <a:t>(cosine isn't a probability either)</a:t>
            </a:r>
          </a:p>
        </p:txBody>
      </p:sp>
      <p:sp>
        <p:nvSpPr>
          <p:cNvPr id="4" name="Slide Number Placeholder 3"/>
          <p:cNvSpPr>
            <a:spLocks noGrp="1"/>
          </p:cNvSpPr>
          <p:nvPr>
            <p:ph type="sldNum" sz="quarter" idx="12"/>
          </p:nvPr>
        </p:nvSpPr>
        <p:spPr>
          <a:xfrm>
            <a:off x="1828800" y="5562600"/>
            <a:ext cx="1981200" cy="342900"/>
          </a:xfrm>
          <a:prstGeom prst="rect">
            <a:avLst/>
          </a:prstGeom>
        </p:spPr>
        <p:txBody>
          <a:bodyPr/>
          <a:lstStyle/>
          <a:p>
            <a:fld id="{10F35DC5-7E65-8247-99AB-4E984F8A921E}" type="slidenum">
              <a:rPr lang="en-US" smtClean="0"/>
              <a:pPr/>
              <a:t>69</a:t>
            </a:fld>
            <a:endParaRPr lang="en-US"/>
          </a:p>
        </p:txBody>
      </p:sp>
    </p:spTree>
    <p:extLst>
      <p:ext uri="{BB962C8B-B14F-4D97-AF65-F5344CB8AC3E}">
        <p14:creationId xmlns:p14="http://schemas.microsoft.com/office/powerpoint/2010/main" val="1498324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201168" lvl="1" indent="0">
              <a:buNone/>
            </a:pPr>
            <a:r>
              <a:rPr lang="en-US" sz="4000" dirty="0"/>
              <a:t>water/H</a:t>
            </a:r>
            <a:r>
              <a:rPr lang="en-US" sz="4000" baseline="-25000" dirty="0"/>
              <a:t>2</a:t>
            </a:r>
            <a:r>
              <a:rPr lang="en-US" sz="4000" dirty="0"/>
              <a:t>0</a:t>
            </a:r>
          </a:p>
          <a:p>
            <a:pPr marL="201168" lvl="1" indent="0">
              <a:buNone/>
            </a:pPr>
            <a:r>
              <a:rPr lang="en-US" sz="4000" dirty="0"/>
              <a:t>	"H</a:t>
            </a:r>
            <a:r>
              <a:rPr lang="en-US" sz="4000" baseline="-25000" dirty="0"/>
              <a:t>2</a:t>
            </a:r>
            <a:r>
              <a:rPr lang="en-US" sz="4000" dirty="0"/>
              <a:t>0" in a surfing guide?</a:t>
            </a:r>
          </a:p>
          <a:p>
            <a:pPr marL="201168" lvl="1" indent="0">
              <a:buNone/>
            </a:pPr>
            <a:r>
              <a:rPr lang="en-US" sz="4000" dirty="0"/>
              <a:t>big/large</a:t>
            </a:r>
          </a:p>
          <a:p>
            <a:pPr marL="201168" lvl="1" indent="0">
              <a:buNone/>
            </a:pPr>
            <a:r>
              <a:rPr lang="en-US" sz="4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Turning dot products into probabilities</a:t>
            </a:r>
          </a:p>
        </p:txBody>
      </p:sp>
      <p:sp>
        <p:nvSpPr>
          <p:cNvPr id="3" name="Content Placeholder 2"/>
          <p:cNvSpPr>
            <a:spLocks noGrp="1"/>
          </p:cNvSpPr>
          <p:nvPr>
            <p:ph idx="1"/>
          </p:nvPr>
        </p:nvSpPr>
        <p:spPr>
          <a:xfrm>
            <a:off x="1219200" y="1524000"/>
            <a:ext cx="10287000" cy="4023360"/>
          </a:xfrm>
        </p:spPr>
        <p:txBody>
          <a:bodyPr/>
          <a:lstStyle/>
          <a:p>
            <a:r>
              <a:rPr lang="en-US" sz="4000" dirty="0">
                <a:latin typeface="Times New Roman" charset="0"/>
                <a:ea typeface="Times New Roman" charset="0"/>
                <a:cs typeface="Times New Roman" charset="0"/>
              </a:rPr>
              <a:t>Sim(</a:t>
            </a:r>
            <a:r>
              <a:rPr lang="en-US" sz="4000" dirty="0" err="1">
                <a:latin typeface="Times New Roman" charset="0"/>
                <a:ea typeface="Times New Roman" charset="0"/>
                <a:cs typeface="Times New Roman" charset="0"/>
              </a:rPr>
              <a:t>w,c</a:t>
            </a:r>
            <a:r>
              <a:rPr lang="en-US" sz="4000" dirty="0">
                <a:latin typeface="Times New Roman" charset="0"/>
                <a:ea typeface="Times New Roman" charset="0"/>
                <a:cs typeface="Times New Roman" charset="0"/>
              </a:rPr>
              <a:t>) </a:t>
            </a:r>
            <a:r>
              <a:rPr lang="en-US" sz="4000" dirty="0"/>
              <a:t>≈ </a:t>
            </a:r>
            <a:r>
              <a:rPr lang="en-US" sz="4000" dirty="0">
                <a:latin typeface="Times New Roman" panose="02020603050405020304" pitchFamily="18" charset="0"/>
                <a:cs typeface="Times New Roman" panose="02020603050405020304" pitchFamily="18" charset="0"/>
              </a:rPr>
              <a:t>w</a:t>
            </a:r>
            <a:r>
              <a:rPr lang="en-US" sz="4000" i="1" dirty="0">
                <a:latin typeface="Times New Roman" panose="02020603050405020304" pitchFamily="18" charset="0"/>
                <a:ea typeface="Times New Roman" charset="0"/>
                <a:cs typeface="Times New Roman" panose="02020603050405020304" pitchFamily="18" charset="0"/>
              </a:rPr>
              <a:t> ∙ c</a:t>
            </a:r>
          </a:p>
          <a:p>
            <a:r>
              <a:rPr lang="en-US" sz="4000" dirty="0">
                <a:latin typeface="Calibri" charset="0"/>
                <a:ea typeface="Calibri" charset="0"/>
                <a:cs typeface="Calibri" charset="0"/>
              </a:rPr>
              <a:t>To turn this into a probability </a:t>
            </a:r>
          </a:p>
          <a:p>
            <a:r>
              <a:rPr lang="en-US" sz="4000" dirty="0">
                <a:latin typeface="Calibri" charset="0"/>
                <a:ea typeface="Calibri" charset="0"/>
                <a:cs typeface="Calibri" charset="0"/>
              </a:rPr>
              <a:t>We'll use the sigmoid from logistic regression:</a:t>
            </a:r>
          </a:p>
          <a:p>
            <a:endParaRPr lang="en-US" dirty="0"/>
          </a:p>
        </p:txBody>
      </p:sp>
      <p:pic>
        <p:nvPicPr>
          <p:cNvPr id="5" name="Picture 4">
            <a:extLst>
              <a:ext uri="{FF2B5EF4-FFF2-40B4-BE49-F238E27FC236}">
                <a16:creationId xmlns:a16="http://schemas.microsoft.com/office/drawing/2014/main" id="{AF7EBE09-610D-7244-A376-CBEF72D96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086" y="3772568"/>
            <a:ext cx="7324725" cy="1028032"/>
          </a:xfrm>
          <a:prstGeom prst="rect">
            <a:avLst/>
          </a:prstGeom>
        </p:spPr>
      </p:pic>
      <p:pic>
        <p:nvPicPr>
          <p:cNvPr id="6" name="Picture 5">
            <a:extLst>
              <a:ext uri="{FF2B5EF4-FFF2-40B4-BE49-F238E27FC236}">
                <a16:creationId xmlns:a16="http://schemas.microsoft.com/office/drawing/2014/main" id="{20607A7E-9962-E34D-9536-E5E3A72BE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8816" y="5029200"/>
            <a:ext cx="7375421" cy="1832945"/>
          </a:xfrm>
          <a:prstGeom prst="rect">
            <a:avLst/>
          </a:prstGeom>
        </p:spPr>
      </p:pic>
    </p:spTree>
    <p:extLst>
      <p:ext uri="{BB962C8B-B14F-4D97-AF65-F5344CB8AC3E}">
        <p14:creationId xmlns:p14="http://schemas.microsoft.com/office/powerpoint/2010/main" val="3281729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9603"/>
            <a:ext cx="11231880" cy="907196"/>
          </a:xfrm>
        </p:spPr>
        <p:txBody>
          <a:bodyPr>
            <a:normAutofit/>
          </a:bodyPr>
          <a:lstStyle/>
          <a:p>
            <a:r>
              <a:rPr lang="en-US" b="0" dirty="0"/>
              <a:t>How Skip-Gram Classifier computes </a:t>
            </a:r>
            <a:r>
              <a:rPr lang="en-US" i="1" dirty="0"/>
              <a:t>P</a:t>
            </a:r>
            <a:r>
              <a:rPr lang="en-US" dirty="0"/>
              <a:t>(+|</a:t>
            </a:r>
            <a:r>
              <a:rPr lang="en-US" i="1" dirty="0"/>
              <a:t>w</a:t>
            </a:r>
            <a:r>
              <a:rPr lang="en-US" dirty="0"/>
              <a:t>, </a:t>
            </a:r>
            <a:r>
              <a:rPr lang="en-US" i="1" dirty="0"/>
              <a:t>c</a:t>
            </a:r>
            <a:r>
              <a:rPr lang="en-US" dirty="0"/>
              <a:t>) </a:t>
            </a:r>
            <a:endParaRPr lang="en-US" b="0" dirty="0"/>
          </a:p>
        </p:txBody>
      </p:sp>
      <p:sp>
        <p:nvSpPr>
          <p:cNvPr id="3" name="Content Placeholder 2"/>
          <p:cNvSpPr>
            <a:spLocks noGrp="1"/>
          </p:cNvSpPr>
          <p:nvPr>
            <p:ph idx="1"/>
          </p:nvPr>
        </p:nvSpPr>
        <p:spPr>
          <a:xfrm>
            <a:off x="1219200" y="2133600"/>
            <a:ext cx="10972800" cy="4191000"/>
          </a:xfrm>
        </p:spPr>
        <p:txBody>
          <a:bodyPr>
            <a:normAutofit/>
          </a:bodyPr>
          <a:lstStyle/>
          <a:p>
            <a:pPr marL="0" indent="0">
              <a:spcBef>
                <a:spcPts val="0"/>
              </a:spcBef>
            </a:pPr>
            <a:r>
              <a:rPr lang="en-US" sz="2800" dirty="0">
                <a:latin typeface="Calibri" panose="020F0502020204030204" pitchFamily="34" charset="0"/>
                <a:cs typeface="Calibri" panose="020F0502020204030204" pitchFamily="34" charset="0"/>
              </a:rPr>
              <a:t>This is for one context word, but we have lots of context words.</a:t>
            </a:r>
          </a:p>
          <a:p>
            <a:pPr marL="0" indent="0">
              <a:spcBef>
                <a:spcPts val="0"/>
              </a:spcBef>
            </a:pPr>
            <a:r>
              <a:rPr lang="en-US" sz="2800" dirty="0">
                <a:latin typeface="Calibri" panose="020F0502020204030204" pitchFamily="34" charset="0"/>
                <a:cs typeface="Calibri" panose="020F0502020204030204" pitchFamily="34" charset="0"/>
              </a:rPr>
              <a:t>We'll assume independence and just multiply them:</a:t>
            </a:r>
          </a:p>
          <a:p>
            <a:pPr marL="0" indent="0">
              <a:spcBef>
                <a:spcPts val="0"/>
              </a:spcBef>
            </a:pPr>
            <a:endParaRPr lang="en-US" sz="2800" dirty="0"/>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pic>
        <p:nvPicPr>
          <p:cNvPr id="9" name="Picture 8">
            <a:extLst>
              <a:ext uri="{FF2B5EF4-FFF2-40B4-BE49-F238E27FC236}">
                <a16:creationId xmlns:a16="http://schemas.microsoft.com/office/drawing/2014/main" id="{7AA63A49-99F1-994C-B490-F1ED7C6C9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1371600"/>
            <a:ext cx="4886318" cy="685799"/>
          </a:xfrm>
          <a:prstGeom prst="rect">
            <a:avLst/>
          </a:prstGeom>
        </p:spPr>
      </p:pic>
      <p:pic>
        <p:nvPicPr>
          <p:cNvPr id="6" name="Picture 5">
            <a:extLst>
              <a:ext uri="{FF2B5EF4-FFF2-40B4-BE49-F238E27FC236}">
                <a16:creationId xmlns:a16="http://schemas.microsoft.com/office/drawing/2014/main" id="{E549A47C-4B5E-564D-AF5D-CF5F27C421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63336" y="3657600"/>
            <a:ext cx="5571063" cy="2539192"/>
          </a:xfrm>
          <a:prstGeom prst="rect">
            <a:avLst/>
          </a:prstGeom>
        </p:spPr>
      </p:pic>
    </p:spTree>
    <p:extLst>
      <p:ext uri="{BB962C8B-B14F-4D97-AF65-F5344CB8AC3E}">
        <p14:creationId xmlns:p14="http://schemas.microsoft.com/office/powerpoint/2010/main" val="35481330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1097281" y="1600200"/>
            <a:ext cx="11094719" cy="4572000"/>
          </a:xfrm>
        </p:spPr>
        <p:txBody>
          <a:bodyPr>
            <a:normAutofit lnSpcReduction="10000"/>
          </a:bodyPr>
          <a:lstStyle/>
          <a:p>
            <a:r>
              <a:rPr lang="en-US" dirty="0"/>
              <a:t>A probabilistic classifier, given </a:t>
            </a:r>
          </a:p>
          <a:p>
            <a:pPr marL="1100653" lvl="1" indent="-571500">
              <a:buFont typeface="Arial" panose="020B0604020202020204" pitchFamily="34" charset="0"/>
              <a:buChar char="•"/>
            </a:pPr>
            <a:r>
              <a:rPr lang="en-US" sz="3600" dirty="0"/>
              <a:t>a test target word </a:t>
            </a:r>
            <a:r>
              <a:rPr lang="en-US" sz="3600" i="1" dirty="0"/>
              <a:t>w </a:t>
            </a:r>
          </a:p>
          <a:p>
            <a:pPr marL="1100653" lvl="1" indent="-571500">
              <a:buFont typeface="Arial" panose="020B0604020202020204" pitchFamily="34" charset="0"/>
              <a:buChar char="•"/>
            </a:pPr>
            <a:r>
              <a:rPr lang="en-US" sz="3600" dirty="0"/>
              <a:t>its context window of </a:t>
            </a:r>
            <a:r>
              <a:rPr lang="en-US" sz="3600" i="1" dirty="0"/>
              <a:t>L </a:t>
            </a:r>
            <a:r>
              <a:rPr lang="en-US" sz="3600" dirty="0"/>
              <a:t>words </a:t>
            </a:r>
            <a:r>
              <a:rPr lang="en-US" sz="3600" i="1" dirty="0"/>
              <a:t>c</a:t>
            </a:r>
            <a:r>
              <a:rPr lang="en-US" sz="3600" baseline="-25000" dirty="0"/>
              <a:t>1:</a:t>
            </a:r>
            <a:r>
              <a:rPr lang="en-US" sz="3600" i="1" baseline="-25000" dirty="0"/>
              <a:t>L</a:t>
            </a:r>
            <a:endParaRPr lang="en-US" sz="3600" dirty="0"/>
          </a:p>
          <a:p>
            <a:r>
              <a:rPr lang="en-US" dirty="0"/>
              <a:t>Estimates probability that w occurs in this window based on similarity of w (embeddings) to </a:t>
            </a:r>
            <a:r>
              <a:rPr lang="en-US" sz="4000" i="1" dirty="0"/>
              <a:t>c</a:t>
            </a:r>
            <a:r>
              <a:rPr lang="en-US" sz="4000" baseline="-25000" dirty="0"/>
              <a:t>1:</a:t>
            </a:r>
            <a:r>
              <a:rPr lang="en-US" sz="4000" i="1" baseline="-25000" dirty="0"/>
              <a:t>L</a:t>
            </a:r>
            <a:r>
              <a:rPr lang="en-US" sz="4000" dirty="0"/>
              <a:t> </a:t>
            </a:r>
            <a:r>
              <a:rPr lang="en-US" dirty="0"/>
              <a:t>(embeddings).</a:t>
            </a:r>
          </a:p>
          <a:p>
            <a:endParaRPr lang="en-US" dirty="0"/>
          </a:p>
          <a:p>
            <a:r>
              <a:rPr lang="en-US" dirty="0"/>
              <a:t>To compute this, we just need embeddings for all the words.</a:t>
            </a:r>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533400" y="159603"/>
            <a:ext cx="11430000" cy="907196"/>
          </a:xfrm>
        </p:spPr>
        <p:txBody>
          <a:bodyPr>
            <a:normAutofit fontScale="90000"/>
          </a:bodyPr>
          <a:lstStyle/>
          <a:p>
            <a:r>
              <a:rPr lang="en-US" dirty="0"/>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16688" y="1522291"/>
            <a:ext cx="7358623" cy="5105401"/>
          </a:xfrm>
        </p:spPr>
      </p:pic>
    </p:spTree>
    <p:extLst>
      <p:ext uri="{BB962C8B-B14F-4D97-AF65-F5344CB8AC3E}">
        <p14:creationId xmlns:p14="http://schemas.microsoft.com/office/powerpoint/2010/main" val="4600790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08747199"/>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92404520"/>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76</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77</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5874970" y="4300090"/>
            <a:ext cx="4184213" cy="2062103"/>
          </a:xfrm>
          <a:prstGeom prst="rect">
            <a:avLst/>
          </a:prstGeom>
          <a:noFill/>
        </p:spPr>
        <p:txBody>
          <a:bodyPr wrap="square" rtlCol="0">
            <a:spAutoFit/>
          </a:bodyPr>
          <a:lstStyle/>
          <a:p>
            <a:r>
              <a:rPr lang="en-US" sz="32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78</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4212466"/>
            <a:ext cx="5242922" cy="2621461"/>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084996"/>
          </a:xfrm>
        </p:spPr>
        <p:txBody>
          <a:bodyPr>
            <a:normAutofit fontScale="90000"/>
          </a:bodyPr>
          <a:lstStyle/>
          <a:p>
            <a:r>
              <a:rPr lang="en-US" b="0" dirty="0"/>
              <a:t>Word2vec: how to learn vectors</a:t>
            </a:r>
          </a:p>
        </p:txBody>
      </p:sp>
      <p:sp>
        <p:nvSpPr>
          <p:cNvPr id="3" name="Content Placeholder 2"/>
          <p:cNvSpPr>
            <a:spLocks noGrp="1"/>
          </p:cNvSpPr>
          <p:nvPr>
            <p:ph idx="1"/>
          </p:nvPr>
        </p:nvSpPr>
        <p:spPr>
          <a:xfrm>
            <a:off x="762000" y="1752600"/>
            <a:ext cx="10881361" cy="4614052"/>
          </a:xfrm>
        </p:spPr>
        <p:txBody>
          <a:bodyPr>
            <a:normAutofit/>
          </a:bodyPr>
          <a:lstStyle/>
          <a:p>
            <a:r>
              <a:rPr lang="en-US" sz="3600" dirty="0"/>
              <a:t>Given the set of positive and negative training instances, and an initial set of embedding vectors </a:t>
            </a:r>
          </a:p>
          <a:p>
            <a:r>
              <a:rPr lang="en-US" sz="36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data</a:t>
            </a:r>
            <a:r>
              <a:rPr lang="en-US" sz="3600" dirty="0"/>
              <a:t>. </a:t>
            </a:r>
          </a:p>
          <a:p>
            <a:pPr lvl="1"/>
            <a:endParaRPr lang="en-US" dirty="0"/>
          </a:p>
        </p:txBody>
      </p:sp>
      <p:sp>
        <p:nvSpPr>
          <p:cNvPr id="4" name="Date Placeholder 3"/>
          <p:cNvSpPr>
            <a:spLocks noGrp="1"/>
          </p:cNvSpPr>
          <p:nvPr>
            <p:ph type="dt" sz="half" idx="10"/>
          </p:nvPr>
        </p:nvSpPr>
        <p:spPr>
          <a:xfrm>
            <a:off x="1524000" y="6459539"/>
            <a:ext cx="1854200" cy="365125"/>
          </a:xfrm>
          <a:prstGeom prst="rect">
            <a:avLst/>
          </a:prstGeom>
        </p:spPr>
        <p:txBody>
          <a:bodyPr/>
          <a:lstStyle/>
          <a:p>
            <a:pPr>
              <a:defRPr/>
            </a:pPr>
            <a:fld id="{6E1A785C-C965-5D40-AAFE-C6AFD50D11D0}" type="datetime1">
              <a:rPr lang="en-US" smtClean="0"/>
              <a:pPr>
                <a:defRPr/>
              </a:pPr>
              <a:t>5/11/2024</a:t>
            </a:fld>
            <a:endParaRPr lang="en-US"/>
          </a:p>
        </p:txBody>
      </p:sp>
      <p:sp>
        <p:nvSpPr>
          <p:cNvPr id="6" name="Slide Number Placeholder 5"/>
          <p:cNvSpPr>
            <a:spLocks noGrp="1"/>
          </p:cNvSpPr>
          <p:nvPr>
            <p:ph type="sldNum" sz="quarter" idx="12"/>
          </p:nvPr>
        </p:nvSpPr>
        <p:spPr>
          <a:xfrm>
            <a:off x="9683750" y="6459539"/>
            <a:ext cx="984250" cy="365125"/>
          </a:xfrm>
          <a:prstGeom prst="rect">
            <a:avLst/>
          </a:prstGeom>
        </p:spPr>
        <p:txBody>
          <a:bodyPr/>
          <a:lstStyle/>
          <a:p>
            <a:pPr>
              <a:defRPr/>
            </a:pPr>
            <a:fld id="{713DD8BE-556E-3440-9013-11CC5588178D}" type="slidenum">
              <a:rPr lang="en-US" smtClean="0"/>
              <a:pPr>
                <a:defRPr/>
              </a:pPr>
              <a:t>79</a:t>
            </a:fld>
            <a:endParaRPr lang="en-US"/>
          </a:p>
        </p:txBody>
      </p:sp>
    </p:spTree>
    <p:extLst>
      <p:ext uri="{BB962C8B-B14F-4D97-AF65-F5344CB8AC3E}">
        <p14:creationId xmlns:p14="http://schemas.microsoft.com/office/powerpoint/2010/main" val="1301077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a:bodyPr>
          <a:lstStyle/>
          <a:p>
            <a:r>
              <a:rPr lang="en-US" sz="540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914400" y="2743200"/>
            <a:ext cx="10972800" cy="3125894"/>
          </a:xfrm>
        </p:spPr>
        <p:txBody>
          <a:bodyPr>
            <a:normAutofit/>
          </a:bodyPr>
          <a:lstStyle/>
          <a:p>
            <a:r>
              <a:rPr lang="en-US" sz="4800" dirty="0"/>
              <a:t>Difference in form </a:t>
            </a:r>
            <a:r>
              <a:rPr lang="en-US" sz="4800" dirty="0">
                <a:sym typeface="Wingdings" pitchFamily="2" charset="2"/>
              </a:rPr>
              <a:t></a:t>
            </a:r>
            <a:r>
              <a:rPr lang="en-US" sz="48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 function for one </a:t>
            </a:r>
            <a:r>
              <a:rPr lang="en-US" i="1" dirty="0"/>
              <a:t>w with </a:t>
            </a:r>
            <a:r>
              <a:rPr lang="en-US" i="1" dirty="0" err="1"/>
              <a:t>c</a:t>
            </a:r>
            <a:r>
              <a:rPr lang="en-US" i="1" baseline="-25000" dirty="0" err="1"/>
              <a:t>pos</a:t>
            </a:r>
            <a:r>
              <a:rPr lang="en-US" i="1" dirty="0"/>
              <a:t> , c</a:t>
            </a:r>
            <a:r>
              <a:rPr lang="en-US" i="1" baseline="-25000" dirty="0"/>
              <a:t>neg</a:t>
            </a:r>
            <a:r>
              <a:rPr lang="en-US" baseline="-25000" dirty="0"/>
              <a:t>1</a:t>
            </a:r>
            <a:r>
              <a:rPr lang="en-US" dirty="0"/>
              <a:t> ...</a:t>
            </a:r>
            <a:r>
              <a:rPr lang="en-US" i="1" dirty="0" err="1"/>
              <a:t>c</a:t>
            </a:r>
            <a:r>
              <a:rPr lang="en-US" i="1" baseline="-25000" dirty="0" err="1"/>
              <a:t>negk</a:t>
            </a:r>
            <a:r>
              <a:rPr lang="en-US" i="1" dirty="0"/>
              <a:t> </a:t>
            </a:r>
            <a:endParaRPr lang="en-US" dirty="0"/>
          </a:p>
        </p:txBody>
      </p:sp>
      <p:sp>
        <p:nvSpPr>
          <p:cNvPr id="3" name="Content Placeholder 2"/>
          <p:cNvSpPr>
            <a:spLocks noGrp="1"/>
          </p:cNvSpPr>
          <p:nvPr>
            <p:ph idx="1"/>
          </p:nvPr>
        </p:nvSpPr>
        <p:spPr>
          <a:xfrm>
            <a:off x="1066799" y="1219200"/>
            <a:ext cx="10088881" cy="4572000"/>
          </a:xfrm>
        </p:spPr>
        <p:txBody>
          <a:bodyPr>
            <a:normAutofit/>
          </a:bodyPr>
          <a:lstStyle/>
          <a:p>
            <a:r>
              <a:rPr lang="en-US" sz="2800" dirty="0"/>
              <a:t>Maximize the similarity of the target with the actual context words, and minimize the similarity of the target with the </a:t>
            </a:r>
            <a:r>
              <a:rPr lang="en-US" sz="2800" i="1" dirty="0"/>
              <a:t>k </a:t>
            </a:r>
            <a:r>
              <a:rPr lang="en-US" sz="2800" dirty="0"/>
              <a:t>negative sampled non-neighbor words. </a:t>
            </a:r>
            <a:endParaRPr lang="en-US" sz="2400" dirty="0"/>
          </a:p>
          <a:p>
            <a:endParaRPr lang="en-US" sz="3600" dirty="0"/>
          </a:p>
        </p:txBody>
      </p:sp>
      <p:pic>
        <p:nvPicPr>
          <p:cNvPr id="6" name="Picture 5">
            <a:extLst>
              <a:ext uri="{FF2B5EF4-FFF2-40B4-BE49-F238E27FC236}">
                <a16:creationId xmlns:a16="http://schemas.microsoft.com/office/drawing/2014/main" id="{7752612A-1B4A-614C-AAE0-F1340E78E3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2628681"/>
            <a:ext cx="7129423" cy="4229319"/>
          </a:xfrm>
          <a:prstGeom prst="rect">
            <a:avLst/>
          </a:prstGeom>
        </p:spPr>
      </p:pic>
    </p:spTree>
    <p:extLst>
      <p:ext uri="{BB962C8B-B14F-4D97-AF65-F5344CB8AC3E}">
        <p14:creationId xmlns:p14="http://schemas.microsoft.com/office/powerpoint/2010/main" val="228606513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sz="3200" dirty="0"/>
              <a:t>How to learn?</a:t>
            </a:r>
          </a:p>
          <a:p>
            <a:pPr lvl="1"/>
            <a:r>
              <a:rPr lang="en-US" dirty="0"/>
              <a:t>Stochastic gradient descent!</a:t>
            </a:r>
          </a:p>
          <a:p>
            <a:endParaRPr lang="en-US" sz="3200" dirty="0"/>
          </a:p>
          <a:p>
            <a:r>
              <a:rPr lang="en-US" sz="3200" dirty="0"/>
              <a:t>We’ll adjust the word weights to</a:t>
            </a:r>
          </a:p>
          <a:p>
            <a:pPr lvl="1"/>
            <a:r>
              <a:rPr lang="en-US" sz="2800" dirty="0"/>
              <a:t>make the positive pairs more likely </a:t>
            </a:r>
          </a:p>
          <a:p>
            <a:pPr lvl="1"/>
            <a:r>
              <a:rPr lang="en-US" sz="2800" dirty="0"/>
              <a:t>and the negative pairs less likely, </a:t>
            </a:r>
          </a:p>
          <a:p>
            <a:pPr lvl="1"/>
            <a:r>
              <a:rPr lang="en-US" sz="2800" dirty="0"/>
              <a:t>over the entire training set.</a:t>
            </a:r>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9989" y="1447800"/>
            <a:ext cx="8812021" cy="5158510"/>
          </a:xfrm>
        </p:spPr>
      </p:pic>
    </p:spTree>
    <p:extLst>
      <p:ext uri="{BB962C8B-B14F-4D97-AF65-F5344CB8AC3E}">
        <p14:creationId xmlns:p14="http://schemas.microsoft.com/office/powerpoint/2010/main" val="326864948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60E-0680-484E-9022-16D464A33A3A}"/>
              </a:ext>
            </a:extLst>
          </p:cNvPr>
          <p:cNvSpPr>
            <a:spLocks noGrp="1"/>
          </p:cNvSpPr>
          <p:nvPr>
            <p:ph type="title"/>
          </p:nvPr>
        </p:nvSpPr>
        <p:spPr/>
        <p:txBody>
          <a:bodyPr/>
          <a:lstStyle/>
          <a:p>
            <a:r>
              <a:rPr lang="en-US" dirty="0"/>
              <a:t>Reminder: gradient descent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E274FA-5BD6-B742-8392-3BA4F639B657}"/>
                  </a:ext>
                </a:extLst>
              </p:cNvPr>
              <p:cNvSpPr>
                <a:spLocks noGrp="1"/>
              </p:cNvSpPr>
              <p:nvPr>
                <p:ph idx="1"/>
              </p:nvPr>
            </p:nvSpPr>
            <p:spPr/>
            <p:txBody>
              <a:bodyPr/>
              <a:lstStyle/>
              <a:p>
                <a:pPr marL="457200" indent="-457200">
                  <a:buFont typeface="Arial" panose="020B0604020202020204" pitchFamily="34" charset="0"/>
                  <a:buChar char="•"/>
                </a:pPr>
                <a:r>
                  <a:rPr lang="en-US" dirty="0"/>
                  <a:t>At each step</a:t>
                </a:r>
              </a:p>
              <a:p>
                <a:pPr marL="986353" lvl="1" indent="-457200">
                  <a:buFont typeface="Arial" panose="020B0604020202020204" pitchFamily="34" charset="0"/>
                  <a:buChar char="•"/>
                </a:pPr>
                <a:r>
                  <a:rPr lang="en-US" dirty="0"/>
                  <a:t>Direction: We move in the reverse direction from the gradient of the loss function</a:t>
                </a:r>
              </a:p>
              <a:p>
                <a:pPr marL="986353" lvl="1" indent="-457200">
                  <a:buFont typeface="Arial" panose="020B0604020202020204" pitchFamily="34" charset="0"/>
                  <a:buChar char="•"/>
                </a:pPr>
                <a:r>
                  <a:rPr lang="en-US" dirty="0"/>
                  <a:t>Magnitude: we move the value of this gradient </a:t>
                </a: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𝑑</m:t>
                        </m:r>
                      </m:num>
                      <m:den>
                        <m:r>
                          <a:rPr lang="en-US" i="1">
                            <a:latin typeface="Cambria Math" panose="02040503050406030204" pitchFamily="18" charset="0"/>
                          </a:rPr>
                          <m:t>𝑑𝑤</m:t>
                        </m:r>
                      </m:den>
                    </m:f>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oMath>
                </a14:m>
                <a:r>
                  <a:rPr lang="en-US" dirty="0"/>
                  <a:t> weighted by a </a:t>
                </a:r>
                <a:r>
                  <a:rPr lang="en-US" b="1" dirty="0"/>
                  <a:t>learning rate </a:t>
                </a:r>
                <a:r>
                  <a:rPr lang="el-GR" dirty="0"/>
                  <a:t>η </a:t>
                </a:r>
                <a:endParaRPr lang="en-US" dirty="0"/>
              </a:p>
              <a:p>
                <a:pPr marL="986353" lvl="1" indent="-457200">
                  <a:buFont typeface="Arial" panose="020B0604020202020204" pitchFamily="34" charset="0"/>
                  <a:buChar char="•"/>
                </a:pPr>
                <a:r>
                  <a:rPr lang="en-US" dirty="0"/>
                  <a:t>Higher learning rate means move </a:t>
                </a:r>
                <a:r>
                  <a:rPr lang="en-US" i="1" dirty="0"/>
                  <a:t>w</a:t>
                </a:r>
                <a:r>
                  <a:rPr lang="en-US" dirty="0"/>
                  <a:t> faster</a:t>
                </a:r>
              </a:p>
              <a:p>
                <a:endParaRPr lang="en-US" dirty="0"/>
              </a:p>
            </p:txBody>
          </p:sp>
        </mc:Choice>
        <mc:Fallback xmlns="">
          <p:sp>
            <p:nvSpPr>
              <p:cNvPr id="3" name="Content Placeholder 2">
                <a:extLst>
                  <a:ext uri="{FF2B5EF4-FFF2-40B4-BE49-F238E27FC236}">
                    <a16:creationId xmlns:a16="http://schemas.microsoft.com/office/drawing/2014/main" id="{84E274FA-5BD6-B742-8392-3BA4F639B657}"/>
                  </a:ext>
                </a:extLst>
              </p:cNvPr>
              <p:cNvSpPr>
                <a:spLocks noGrp="1" noRot="1" noChangeAspect="1" noMove="1" noResize="1" noEditPoints="1" noAdjustHandles="1" noChangeArrowheads="1" noChangeShapeType="1" noTextEdit="1"/>
              </p:cNvSpPr>
              <p:nvPr>
                <p:ph idx="1"/>
              </p:nvPr>
            </p:nvSpPr>
            <p:spPr>
              <a:blipFill>
                <a:blip r:embed="rId2"/>
                <a:stretch>
                  <a:fillRect l="-2648"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650B919D-34B8-8546-A04A-44B85E1A0D45}"/>
              </a:ext>
            </a:extLst>
          </p:cNvPr>
          <p:cNvPicPr>
            <a:picLocks noChangeAspect="1"/>
          </p:cNvPicPr>
          <p:nvPr/>
        </p:nvPicPr>
        <p:blipFill>
          <a:blip r:embed="rId3"/>
          <a:srcRect/>
          <a:stretch/>
        </p:blipFill>
        <p:spPr>
          <a:xfrm>
            <a:off x="2667000" y="5257800"/>
            <a:ext cx="5797832" cy="1066800"/>
          </a:xfrm>
          <a:prstGeom prst="rect">
            <a:avLst/>
          </a:prstGeom>
        </p:spPr>
      </p:pic>
    </p:spTree>
    <p:extLst>
      <p:ext uri="{BB962C8B-B14F-4D97-AF65-F5344CB8AC3E}">
        <p14:creationId xmlns:p14="http://schemas.microsoft.com/office/powerpoint/2010/main" val="187041364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75DAC-632E-2C44-8A24-3B1D0BEF0145}"/>
              </a:ext>
            </a:extLst>
          </p:cNvPr>
          <p:cNvSpPr>
            <a:spLocks noGrp="1"/>
          </p:cNvSpPr>
          <p:nvPr>
            <p:ph type="title"/>
          </p:nvPr>
        </p:nvSpPr>
        <p:spPr/>
        <p:txBody>
          <a:bodyPr/>
          <a:lstStyle/>
          <a:p>
            <a:r>
              <a:rPr lang="en-US" dirty="0"/>
              <a:t>The derivatives of the loss function</a:t>
            </a:r>
          </a:p>
        </p:txBody>
      </p:sp>
      <p:pic>
        <p:nvPicPr>
          <p:cNvPr id="5" name="Content Placeholder 4">
            <a:extLst>
              <a:ext uri="{FF2B5EF4-FFF2-40B4-BE49-F238E27FC236}">
                <a16:creationId xmlns:a16="http://schemas.microsoft.com/office/drawing/2014/main" id="{36D05662-D579-834E-A48D-F3A40E0F1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1200" y="2686791"/>
            <a:ext cx="8980557" cy="3860800"/>
          </a:xfrm>
        </p:spPr>
      </p:pic>
      <p:pic>
        <p:nvPicPr>
          <p:cNvPr id="7" name="Picture 6">
            <a:extLst>
              <a:ext uri="{FF2B5EF4-FFF2-40B4-BE49-F238E27FC236}">
                <a16:creationId xmlns:a16="http://schemas.microsoft.com/office/drawing/2014/main" id="{AC0C0019-287B-B143-8AB5-76E4AED157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5" y="1571898"/>
            <a:ext cx="1438835" cy="639482"/>
          </a:xfrm>
          <a:prstGeom prst="rect">
            <a:avLst/>
          </a:prstGeom>
        </p:spPr>
      </p:pic>
      <p:pic>
        <p:nvPicPr>
          <p:cNvPr id="9" name="Picture 8">
            <a:extLst>
              <a:ext uri="{FF2B5EF4-FFF2-40B4-BE49-F238E27FC236}">
                <a16:creationId xmlns:a16="http://schemas.microsoft.com/office/drawing/2014/main" id="{62B0FAA9-2998-A944-A239-5F2A84B707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8400" y="1212189"/>
            <a:ext cx="6794500" cy="1358900"/>
          </a:xfrm>
          <a:prstGeom prst="rect">
            <a:avLst/>
          </a:prstGeom>
        </p:spPr>
      </p:pic>
    </p:spTree>
    <p:extLst>
      <p:ext uri="{BB962C8B-B14F-4D97-AF65-F5344CB8AC3E}">
        <p14:creationId xmlns:p14="http://schemas.microsoft.com/office/powerpoint/2010/main" val="240327052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6020-EF81-9842-BD7B-B93CB4A23B41}"/>
              </a:ext>
            </a:extLst>
          </p:cNvPr>
          <p:cNvSpPr>
            <a:spLocks noGrp="1"/>
          </p:cNvSpPr>
          <p:nvPr>
            <p:ph type="title"/>
          </p:nvPr>
        </p:nvSpPr>
        <p:spPr/>
        <p:txBody>
          <a:bodyPr/>
          <a:lstStyle/>
          <a:p>
            <a:r>
              <a:rPr lang="en-US" dirty="0"/>
              <a:t>Update equation in SGD</a:t>
            </a:r>
          </a:p>
        </p:txBody>
      </p:sp>
      <p:pic>
        <p:nvPicPr>
          <p:cNvPr id="5" name="Content Placeholder 4">
            <a:extLst>
              <a:ext uri="{FF2B5EF4-FFF2-40B4-BE49-F238E27FC236}">
                <a16:creationId xmlns:a16="http://schemas.microsoft.com/office/drawing/2014/main" id="{105869D5-C247-3643-8339-9D87B256B67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295400" y="2326209"/>
            <a:ext cx="10289466" cy="2871478"/>
          </a:xfrm>
        </p:spPr>
      </p:pic>
      <p:sp>
        <p:nvSpPr>
          <p:cNvPr id="6" name="TextBox 5">
            <a:extLst>
              <a:ext uri="{FF2B5EF4-FFF2-40B4-BE49-F238E27FC236}">
                <a16:creationId xmlns:a16="http://schemas.microsoft.com/office/drawing/2014/main" id="{9B0F4B20-85B3-9246-9CAA-1FA13C26A04B}"/>
              </a:ext>
            </a:extLst>
          </p:cNvPr>
          <p:cNvSpPr txBox="1"/>
          <p:nvPr/>
        </p:nvSpPr>
        <p:spPr>
          <a:xfrm>
            <a:off x="1045029" y="1698171"/>
            <a:ext cx="10152203" cy="461665"/>
          </a:xfrm>
          <a:prstGeom prst="rect">
            <a:avLst/>
          </a:prstGeom>
          <a:noFill/>
        </p:spPr>
        <p:txBody>
          <a:bodyPr wrap="none" rtlCol="0">
            <a:spAutoFit/>
          </a:bodyPr>
          <a:lstStyle/>
          <a:p>
            <a:r>
              <a:rPr lang="en-US" sz="2400" dirty="0"/>
              <a:t>Start with randomly initialized C and W matrices, then incrementally do updates</a:t>
            </a:r>
          </a:p>
        </p:txBody>
      </p:sp>
    </p:spTree>
    <p:extLst>
      <p:ext uri="{BB962C8B-B14F-4D97-AF65-F5344CB8AC3E}">
        <p14:creationId xmlns:p14="http://schemas.microsoft.com/office/powerpoint/2010/main" val="31349033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609600"/>
            <a:ext cx="10058400" cy="907196"/>
          </a:xfrm>
        </p:spPr>
        <p:txBody>
          <a:bodyPr>
            <a:normAutofit fontScale="90000"/>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a:xfrm>
            <a:off x="1097280" y="1752600"/>
            <a:ext cx="10789920" cy="5181600"/>
          </a:xfrm>
        </p:spPr>
        <p:txBody>
          <a:bodyPr>
            <a:noAutofit/>
          </a:bodyPr>
          <a:lstStyle/>
          <a:p>
            <a:r>
              <a:rPr lang="en-US" dirty="0"/>
              <a:t>Start with V random d-dimensional vectors as initial embeddings</a:t>
            </a:r>
          </a:p>
          <a:p>
            <a:r>
              <a:rPr lang="en-US" dirty="0"/>
              <a:t>Train a classifier based on embedding similarity</a:t>
            </a:r>
          </a:p>
          <a:p>
            <a:pPr marL="409575" lvl="1" indent="-173038"/>
            <a:r>
              <a:rPr lang="en-US" dirty="0"/>
              <a:t>Take a corpus and take pairs of words that co-occur as positive examples</a:t>
            </a:r>
          </a:p>
          <a:p>
            <a:pPr marL="409575" lvl="1" indent="-173038"/>
            <a:r>
              <a:rPr lang="en-US" dirty="0"/>
              <a:t>Take pairs of words that don't co-occur as negative examples</a:t>
            </a:r>
          </a:p>
          <a:p>
            <a:pPr marL="409575" lvl="1" indent="-173038"/>
            <a:r>
              <a:rPr lang="en-US" dirty="0"/>
              <a:t>Train the classifier to distinguish these by slowly adjusting all the </a:t>
            </a:r>
            <a:r>
              <a:rPr lang="en-US" dirty="0" err="1"/>
              <a:t>embeddings</a:t>
            </a:r>
            <a:r>
              <a:rPr lang="en-US" dirty="0"/>
              <a:t> to improve the classifier performance</a:t>
            </a:r>
          </a:p>
          <a:p>
            <a:pPr marL="409575" lvl="1" indent="-173038"/>
            <a:r>
              <a:rPr lang="en-US" dirty="0"/>
              <a:t>Throw away the classifier code and keep the </a:t>
            </a:r>
            <a:r>
              <a:rPr lang="en-US" dirty="0" err="1"/>
              <a:t>embeddings</a:t>
            </a:r>
            <a:r>
              <a:rPr lang="en-US" dirty="0"/>
              <a:t>.</a:t>
            </a:r>
          </a:p>
        </p:txBody>
      </p:sp>
    </p:spTree>
    <p:extLst>
      <p:ext uri="{BB962C8B-B14F-4D97-AF65-F5344CB8AC3E}">
        <p14:creationId xmlns:p14="http://schemas.microsoft.com/office/powerpoint/2010/main" val="307982063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90669928"/>
      </p:ext>
    </p:extLst>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4047379"/>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685800" y="152401"/>
            <a:ext cx="11887200" cy="1033767"/>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45819" y="275072"/>
            <a:ext cx="4260181" cy="6155458"/>
          </a:xfrm>
        </p:spPr>
      </p:pic>
      <p:sp>
        <p:nvSpPr>
          <p:cNvPr id="6" name="TextBox 5">
            <a:extLst>
              <a:ext uri="{FF2B5EF4-FFF2-40B4-BE49-F238E27FC236}">
                <a16:creationId xmlns:a16="http://schemas.microsoft.com/office/drawing/2014/main" id="{74A8A305-5329-8F4D-A263-F68A41E9C95A}"/>
              </a:ext>
            </a:extLst>
          </p:cNvPr>
          <p:cNvSpPr txBox="1"/>
          <p:nvPr/>
        </p:nvSpPr>
        <p:spPr>
          <a:xfrm>
            <a:off x="1310244" y="3352801"/>
            <a:ext cx="5638799" cy="2585323"/>
          </a:xfrm>
          <a:prstGeom prst="rect">
            <a:avLst/>
          </a:prstGeom>
          <a:noFill/>
        </p:spPr>
        <p:txBody>
          <a:bodyPr wrap="square" rtlCol="0">
            <a:spAutoFit/>
          </a:bodyPr>
          <a:lstStyle/>
          <a:p>
            <a:endParaRPr lang="en-US" sz="3600" dirty="0"/>
          </a:p>
          <a:p>
            <a:r>
              <a:rPr lang="en-US" sz="3600" dirty="0"/>
              <a:t> [I do not believe that there is a synonymous word in any language]</a:t>
            </a:r>
          </a:p>
          <a:p>
            <a:endParaRPr lang="en-US"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400" y="2058657"/>
            <a:ext cx="5612437" cy="1486827"/>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3200400" y="2999226"/>
            <a:ext cx="3764893" cy="6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1066800" y="1946319"/>
            <a:ext cx="369012" cy="646331"/>
          </a:xfrm>
          <a:prstGeom prst="rect">
            <a:avLst/>
          </a:prstGeom>
          <a:noFill/>
        </p:spPr>
        <p:txBody>
          <a:bodyPr wrap="none" rtlCol="0">
            <a:spAutoFit/>
          </a:bodyPr>
          <a:lstStyle/>
          <a:p>
            <a:r>
              <a:rPr lang="en-US" sz="36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971800" y="2882349"/>
            <a:ext cx="369012" cy="646331"/>
          </a:xfrm>
          <a:prstGeom prst="rect">
            <a:avLst/>
          </a:prstGeom>
          <a:noFill/>
        </p:spPr>
        <p:txBody>
          <a:bodyPr wrap="square" rtlCol="0">
            <a:spAutoFit/>
          </a:bodyPr>
          <a:lstStyle/>
          <a:p>
            <a:r>
              <a:rPr lang="en-US" sz="36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1066800" y="1378490"/>
            <a:ext cx="3313728" cy="523220"/>
          </a:xfrm>
          <a:prstGeom prst="rect">
            <a:avLst/>
          </a:prstGeom>
          <a:noFill/>
        </p:spPr>
        <p:txBody>
          <a:bodyPr wrap="none" rtlCol="0">
            <a:spAutoFit/>
          </a:bodyPr>
          <a:lstStyle/>
          <a:p>
            <a:r>
              <a:rPr lang="en-US" sz="28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4667003" y="6578930"/>
            <a:ext cx="2479461" cy="369332"/>
          </a:xfrm>
          <a:prstGeom prst="rect">
            <a:avLst/>
          </a:prstGeom>
          <a:noFill/>
        </p:spPr>
        <p:txBody>
          <a:bodyPr wrap="none" rtlCol="0">
            <a:spAutoFit/>
          </a:bodyPr>
          <a:lstStyle/>
          <a:p>
            <a:r>
              <a:rPr lang="en-US" dirty="0"/>
              <a:t>Thanks to Mark </a:t>
            </a:r>
            <a:r>
              <a:rPr lang="en-US" dirty="0" err="1"/>
              <a:t>Aronoff</a:t>
            </a:r>
            <a:r>
              <a:rPr lang="en-US" dirty="0"/>
              <a:t>!</a:t>
            </a:r>
          </a:p>
        </p:txBody>
      </p:sp>
    </p:spTree>
    <p:extLst>
      <p:ext uri="{BB962C8B-B14F-4D97-AF65-F5344CB8AC3E}">
        <p14:creationId xmlns:p14="http://schemas.microsoft.com/office/powerpoint/2010/main" val="852079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9603"/>
            <a:ext cx="11506200" cy="907196"/>
          </a:xfrm>
        </p:spPr>
        <p:txBody>
          <a:bodyPr>
            <a:normAutofit/>
          </a:bodyPr>
          <a:lstStyle/>
          <a:p>
            <a:r>
              <a:rPr lang="en-US" dirty="0"/>
              <a:t>The kinds of neighbors depend on window size</a:t>
            </a:r>
          </a:p>
        </p:txBody>
      </p:sp>
      <p:sp>
        <p:nvSpPr>
          <p:cNvPr id="6" name="Content Placeholder 5"/>
          <p:cNvSpPr>
            <a:spLocks noGrp="1"/>
          </p:cNvSpPr>
          <p:nvPr>
            <p:ph idx="1"/>
          </p:nvPr>
        </p:nvSpPr>
        <p:spPr>
          <a:xfrm>
            <a:off x="838200" y="1447800"/>
            <a:ext cx="11506200" cy="5105400"/>
          </a:xfrm>
        </p:spPr>
        <p:txBody>
          <a:bodyPr>
            <a:normAutofit/>
          </a:bodyPr>
          <a:lstStyle/>
          <a:p>
            <a:pPr marL="0" indent="0"/>
            <a:r>
              <a:rPr lang="en-US" b="1" dirty="0"/>
              <a:t>Small windows </a:t>
            </a:r>
            <a:r>
              <a:rPr lang="en-US" dirty="0"/>
              <a:t>(C= +/- 2)</a:t>
            </a:r>
            <a:r>
              <a:rPr lang="en-US" b="1" dirty="0"/>
              <a:t> </a:t>
            </a:r>
            <a:r>
              <a:rPr lang="en-US" dirty="0"/>
              <a:t>: nearest words are syntactically similar words in same taxonomy</a:t>
            </a:r>
          </a:p>
          <a:p>
            <a:pPr marL="529153" lvl="1" indent="0"/>
            <a:r>
              <a:rPr lang="en-US" sz="3600" i="1" dirty="0"/>
              <a:t>Hogwarts</a:t>
            </a:r>
            <a:r>
              <a:rPr lang="en-US" sz="3600" dirty="0"/>
              <a:t> nearest neighbors are other fictional schools</a:t>
            </a:r>
          </a:p>
          <a:p>
            <a:pPr marL="677316" lvl="2" indent="0"/>
            <a:r>
              <a:rPr lang="en-US" sz="3600" i="1" dirty="0"/>
              <a:t>Sunnydale, </a:t>
            </a:r>
            <a:r>
              <a:rPr lang="en-US" sz="3600" i="1" dirty="0" err="1"/>
              <a:t>Evernight</a:t>
            </a:r>
            <a:r>
              <a:rPr lang="en-US" sz="3600" i="1" dirty="0"/>
              <a:t>, </a:t>
            </a:r>
            <a:r>
              <a:rPr lang="en-US" sz="3600" i="1" dirty="0" err="1"/>
              <a:t>Blandings</a:t>
            </a:r>
            <a:endParaRPr lang="en-US" sz="3600" i="1" dirty="0"/>
          </a:p>
          <a:p>
            <a:pPr marL="0" indent="0"/>
            <a:r>
              <a:rPr lang="en-US" b="1" dirty="0"/>
              <a:t>Large windows </a:t>
            </a:r>
            <a:r>
              <a:rPr lang="en-US" dirty="0"/>
              <a:t>(C= +/- 5)</a:t>
            </a:r>
            <a:r>
              <a:rPr lang="en-US" b="1" dirty="0"/>
              <a:t> </a:t>
            </a:r>
            <a:r>
              <a:rPr lang="en-US" dirty="0"/>
              <a:t>:  nearest words are related words in same semantic field</a:t>
            </a:r>
          </a:p>
          <a:p>
            <a:pPr marL="529153" lvl="1" indent="0"/>
            <a:r>
              <a:rPr lang="en-US" sz="3600" i="1" dirty="0"/>
              <a:t>Hogwarts</a:t>
            </a:r>
            <a:r>
              <a:rPr lang="en-US" sz="3600" dirty="0"/>
              <a:t> nearest neighbors are Harry Potter world:</a:t>
            </a:r>
          </a:p>
          <a:p>
            <a:pPr marL="677316" lvl="2" indent="0"/>
            <a:r>
              <a:rPr lang="en-US" sz="36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0" y="3581400"/>
            <a:ext cx="5590761" cy="317500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1097280" y="1295400"/>
            <a:ext cx="10942320" cy="4572000"/>
          </a:xfrm>
        </p:spPr>
        <p:txBody>
          <a:bodyPr>
            <a:normAutofit/>
          </a:bodyPr>
          <a:lstStyle/>
          <a:p>
            <a:r>
              <a:rPr lang="en-US" dirty="0"/>
              <a:t>The classic parallelogram model of analogical reasoning </a:t>
            </a:r>
            <a:r>
              <a:rPr lang="en-US" sz="3200" dirty="0"/>
              <a:t>(</a:t>
            </a:r>
            <a:r>
              <a:rPr lang="en-US" sz="3200" dirty="0" err="1"/>
              <a:t>Rumelhart</a:t>
            </a:r>
            <a:r>
              <a:rPr lang="en-US" sz="3200" dirty="0"/>
              <a:t> and Abrahamson 1973)</a:t>
            </a:r>
          </a:p>
          <a:p>
            <a:r>
              <a:rPr lang="en-US" dirty="0"/>
              <a:t>To solve: </a:t>
            </a:r>
            <a:r>
              <a:rPr lang="en-US" i="1" dirty="0"/>
              <a:t>"apple is to tree as grape is to  _____"</a:t>
            </a:r>
          </a:p>
          <a:p>
            <a:r>
              <a:rPr lang="en-US" i="1" dirty="0"/>
              <a:t>Add tree – apple  to grape to get </a:t>
            </a:r>
            <a:r>
              <a:rPr lang="en-US" i="1" dirty="0">
                <a:solidFill>
                  <a:srgbClr val="0000FF"/>
                </a:solidFill>
              </a:rPr>
              <a:t>vine</a:t>
            </a:r>
            <a:endParaRPr lang="en-US" dirty="0">
              <a:solidFill>
                <a:srgbClr val="0000FF"/>
              </a:solidFill>
            </a:endParaRPr>
          </a:p>
          <a:p>
            <a:endParaRPr lang="en-US" dirty="0"/>
          </a:p>
        </p:txBody>
      </p:sp>
      <p:cxnSp>
        <p:nvCxnSpPr>
          <p:cNvPr id="8" name="Straight Arrow Connector 7">
            <a:extLst>
              <a:ext uri="{FF2B5EF4-FFF2-40B4-BE49-F238E27FC236}">
                <a16:creationId xmlns:a16="http://schemas.microsoft.com/office/drawing/2014/main" id="{CB2B063D-D754-2A48-8631-F5BFD4C6C287}"/>
              </a:ext>
            </a:extLst>
          </p:cNvPr>
          <p:cNvCxnSpPr>
            <a:cxnSpLocks/>
          </p:cNvCxnSpPr>
          <p:nvPr/>
        </p:nvCxnSpPr>
        <p:spPr>
          <a:xfrm>
            <a:off x="33528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F3414DA-B18C-3149-8AE7-FF01F624231A}"/>
              </a:ext>
            </a:extLst>
          </p:cNvPr>
          <p:cNvCxnSpPr>
            <a:cxnSpLocks/>
          </p:cNvCxnSpPr>
          <p:nvPr/>
        </p:nvCxnSpPr>
        <p:spPr>
          <a:xfrm>
            <a:off x="19812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BE364B3-564F-6543-9E9A-7D534C896703}"/>
              </a:ext>
            </a:extLst>
          </p:cNvPr>
          <p:cNvCxnSpPr>
            <a:cxnSpLocks/>
          </p:cNvCxnSpPr>
          <p:nvPr/>
        </p:nvCxnSpPr>
        <p:spPr>
          <a:xfrm>
            <a:off x="51054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E3B203E-1943-5E46-843F-69D67ACAD357}"/>
              </a:ext>
            </a:extLst>
          </p:cNvPr>
          <p:cNvCxnSpPr>
            <a:cxnSpLocks/>
          </p:cNvCxnSpPr>
          <p:nvPr/>
        </p:nvCxnSpPr>
        <p:spPr>
          <a:xfrm>
            <a:off x="74676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57681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1097281" y="1600200"/>
            <a:ext cx="10637519" cy="4572000"/>
          </a:xfrm>
        </p:spPr>
        <p:txBody>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r>
              <a:rPr lang="en-US" dirty="0"/>
              <a:t>For a problem </a:t>
            </a:r>
            <a:r>
              <a:rPr lang="en-US" dirty="0" err="1"/>
              <a:t>a:a</a:t>
            </a:r>
            <a:r>
              <a:rPr lang="en-US" dirty="0"/>
              <a:t>*::</a:t>
            </a:r>
            <a:r>
              <a:rPr lang="en-US" dirty="0" err="1"/>
              <a:t>b:b</a:t>
            </a:r>
            <a:r>
              <a:rPr lang="en-US" dirty="0"/>
              <a:t>*, the parallelogram method is:</a:t>
            </a:r>
          </a:p>
          <a:p>
            <a:endParaRPr lang="en-US" dirty="0"/>
          </a:p>
        </p:txBody>
      </p:sp>
      <p:cxnSp>
        <p:nvCxnSpPr>
          <p:cNvPr id="4" name="Straight Arrow Connector 3">
            <a:extLst>
              <a:ext uri="{FF2B5EF4-FFF2-40B4-BE49-F238E27FC236}">
                <a16:creationId xmlns:a16="http://schemas.microsoft.com/office/drawing/2014/main" id="{7B052C01-0AD3-1149-BDA7-088E1D5704DC}"/>
              </a:ext>
            </a:extLst>
          </p:cNvPr>
          <p:cNvCxnSpPr>
            <a:cxnSpLocks/>
          </p:cNvCxnSpPr>
          <p:nvPr/>
        </p:nvCxnSpPr>
        <p:spPr>
          <a:xfrm>
            <a:off x="19812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0D0510-8AB1-474C-975A-F61B66904837}"/>
              </a:ext>
            </a:extLst>
          </p:cNvPr>
          <p:cNvCxnSpPr>
            <a:cxnSpLocks/>
          </p:cNvCxnSpPr>
          <p:nvPr/>
        </p:nvCxnSpPr>
        <p:spPr>
          <a:xfrm>
            <a:off x="32766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51A3E87-88C6-8D4C-87C6-65EAF26AFA22}"/>
              </a:ext>
            </a:extLst>
          </p:cNvPr>
          <p:cNvCxnSpPr>
            <a:cxnSpLocks/>
          </p:cNvCxnSpPr>
          <p:nvPr/>
        </p:nvCxnSpPr>
        <p:spPr>
          <a:xfrm>
            <a:off x="46482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0D022F-8760-EB40-AE0E-8FDDB423F44F}"/>
              </a:ext>
            </a:extLst>
          </p:cNvPr>
          <p:cNvCxnSpPr>
            <a:cxnSpLocks/>
          </p:cNvCxnSpPr>
          <p:nvPr/>
        </p:nvCxnSpPr>
        <p:spPr>
          <a:xfrm>
            <a:off x="80010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61DF6E-D800-5A44-B0E0-FE7D9038D70C}"/>
              </a:ext>
            </a:extLst>
          </p:cNvPr>
          <p:cNvCxnSpPr>
            <a:cxnSpLocks/>
          </p:cNvCxnSpPr>
          <p:nvPr/>
        </p:nvCxnSpPr>
        <p:spPr>
          <a:xfrm>
            <a:off x="3352800" y="40386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DBC62D1-0398-2A4F-91F1-E7202780A75D}"/>
              </a:ext>
            </a:extLst>
          </p:cNvPr>
          <p:cNvCxnSpPr>
            <a:cxnSpLocks/>
          </p:cNvCxnSpPr>
          <p:nvPr/>
        </p:nvCxnSpPr>
        <p:spPr>
          <a:xfrm>
            <a:off x="1981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C11D68B-6705-A045-ACDC-4A02763B48AC}"/>
              </a:ext>
            </a:extLst>
          </p:cNvPr>
          <p:cNvCxnSpPr>
            <a:cxnSpLocks/>
          </p:cNvCxnSpPr>
          <p:nvPr/>
        </p:nvCxnSpPr>
        <p:spPr>
          <a:xfrm>
            <a:off x="5029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37EC60-DD9C-D34A-9A2B-89D02414EE3E}"/>
              </a:ext>
            </a:extLst>
          </p:cNvPr>
          <p:cNvCxnSpPr>
            <a:cxnSpLocks/>
          </p:cNvCxnSpPr>
          <p:nvPr/>
        </p:nvCxnSpPr>
        <p:spPr>
          <a:xfrm>
            <a:off x="8077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564B8606-E097-1E40-8540-1D10F8638C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5534359"/>
            <a:ext cx="6928427" cy="942643"/>
          </a:xfrm>
          <a:prstGeom prst="rect">
            <a:avLst/>
          </a:prstGeom>
        </p:spPr>
      </p:pic>
    </p:spTree>
    <p:extLst>
      <p:ext uri="{BB962C8B-B14F-4D97-AF65-F5344CB8AC3E}">
        <p14:creationId xmlns:p14="http://schemas.microsoft.com/office/powerpoint/2010/main" val="314986415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570" y="122453"/>
            <a:ext cx="8691030" cy="6735548"/>
          </a:xfrm>
        </p:spPr>
      </p:pic>
      <p:sp>
        <p:nvSpPr>
          <p:cNvPr id="3" name="TextBox 2">
            <a:extLst>
              <a:ext uri="{FF2B5EF4-FFF2-40B4-BE49-F238E27FC236}">
                <a16:creationId xmlns:a16="http://schemas.microsoft.com/office/drawing/2014/main" id="{DCFE9A66-E187-374C-8854-E42D40FCD026}"/>
              </a:ext>
            </a:extLst>
          </p:cNvPr>
          <p:cNvSpPr txBox="1"/>
          <p:nvPr/>
        </p:nvSpPr>
        <p:spPr>
          <a:xfrm>
            <a:off x="1676401" y="246390"/>
            <a:ext cx="5495479" cy="523220"/>
          </a:xfrm>
          <a:prstGeom prst="rect">
            <a:avLst/>
          </a:prstGeom>
          <a:noFill/>
        </p:spPr>
        <p:txBody>
          <a:bodyPr wrap="none" rtlCol="0">
            <a:spAutoFit/>
          </a:bodyPr>
          <a:lstStyle/>
          <a:p>
            <a:r>
              <a:rPr lang="en-US" sz="2800" dirty="0"/>
              <a:t>Structure in </a:t>
            </a:r>
            <a:r>
              <a:rPr lang="en-US" sz="2800" dirty="0" err="1"/>
              <a:t>GloVE</a:t>
            </a:r>
            <a:r>
              <a:rPr lang="en-US" sz="28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lstStyle/>
          <a:p>
            <a:r>
              <a:rPr lang="en-US" dirty="0"/>
              <a:t>It only seems to work for frequent words, small distances and certain relations (relating countries to capitals, or parts of speech), but not others. (</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457200" y="1999819"/>
            <a:ext cx="11626184" cy="4013392"/>
          </a:xfrm>
          <a:prstGeom prst="rect">
            <a:avLst/>
          </a:prstGeom>
          <a:ln w="12700">
            <a:miter lim="400000"/>
          </a:ln>
        </p:spPr>
      </p:pic>
      <p:sp>
        <p:nvSpPr>
          <p:cNvPr id="5" name="TextBox 4"/>
          <p:cNvSpPr txBox="1"/>
          <p:nvPr/>
        </p:nvSpPr>
        <p:spPr>
          <a:xfrm>
            <a:off x="692529" y="1209802"/>
            <a:ext cx="12983101" cy="523220"/>
          </a:xfrm>
          <a:prstGeom prst="rect">
            <a:avLst/>
          </a:prstGeom>
          <a:noFill/>
        </p:spPr>
        <p:txBody>
          <a:bodyPr wrap="square" rtlCol="0">
            <a:spAutoFit/>
          </a:bodyPr>
          <a:lstStyle/>
          <a:p>
            <a:r>
              <a:rPr lang="en-US" sz="2800" dirty="0"/>
              <a:t>Train embeddings on different decades of historical text to see meanings shift</a:t>
            </a:r>
          </a:p>
        </p:txBody>
      </p:sp>
      <p:sp>
        <p:nvSpPr>
          <p:cNvPr id="6" name="Shape 168"/>
          <p:cNvSpPr/>
          <p:nvPr/>
        </p:nvSpPr>
        <p:spPr>
          <a:xfrm>
            <a:off x="3352800" y="1850648"/>
            <a:ext cx="4700710" cy="349135"/>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defRPr sz="2400"/>
            </a:lvl1pPr>
          </a:lstStyle>
          <a:p>
            <a:r>
              <a:rPr lang="en-US" sz="180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2044778" y="304801"/>
            <a:ext cx="8066207" cy="612807"/>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kern="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457200" y="-72993"/>
            <a:ext cx="11353800" cy="990600"/>
          </a:xfrm>
        </p:spPr>
        <p:txBody>
          <a:bodyPr>
            <a:normAutofit fontScale="90000"/>
          </a:bodyPr>
          <a:lstStyle/>
          <a:p>
            <a:r>
              <a:rPr lang="en-US" dirty="0"/>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1892377" y="6211669"/>
            <a:ext cx="9918623" cy="646331"/>
          </a:xfrm>
          <a:prstGeom prst="rect">
            <a:avLst/>
          </a:prstGeom>
        </p:spPr>
        <p:txBody>
          <a:bodyPr wrap="square">
            <a:spAutoFit/>
          </a:bodyPr>
          <a:lstStyle/>
          <a:p>
            <a:r>
              <a:rPr lang="en-US" dirty="0"/>
              <a:t>William L. Hamilton, Jure </a:t>
            </a:r>
            <a:r>
              <a:rPr lang="en-US" dirty="0" err="1"/>
              <a:t>Leskovec</a:t>
            </a:r>
            <a:r>
              <a:rPr lang="en-US"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86605"/>
            <a:ext cx="8976360" cy="703996"/>
          </a:xfrm>
        </p:spPr>
        <p:txBody>
          <a:bodyPr>
            <a:normAutofit fontScale="90000"/>
          </a:bodyPr>
          <a:lstStyle/>
          <a:p>
            <a:r>
              <a:rPr lang="en-US" dirty="0"/>
              <a:t>Embeddings reflect cultural bias!</a:t>
            </a:r>
          </a:p>
        </p:txBody>
      </p:sp>
      <p:sp>
        <p:nvSpPr>
          <p:cNvPr id="3" name="Content Placeholder 2"/>
          <p:cNvSpPr>
            <a:spLocks noGrp="1"/>
          </p:cNvSpPr>
          <p:nvPr>
            <p:ph idx="1"/>
          </p:nvPr>
        </p:nvSpPr>
        <p:spPr>
          <a:xfrm>
            <a:off x="1066800" y="2209800"/>
            <a:ext cx="9296400" cy="4023360"/>
          </a:xfrm>
        </p:spPr>
        <p:txBody>
          <a:bodyPr>
            <a:normAutofit/>
          </a:bodyPr>
          <a:lstStyle/>
          <a:p>
            <a:r>
              <a:rPr lang="en-US" sz="3200" dirty="0"/>
              <a:t>Ask </a:t>
            </a:r>
            <a:r>
              <a:rPr lang="en-US" dirty="0"/>
              <a:t>“Paris : France :: Tokyo : x” </a:t>
            </a:r>
          </a:p>
          <a:p>
            <a:pPr lvl="1"/>
            <a:r>
              <a:rPr lang="en-US" sz="2800" dirty="0"/>
              <a:t>x = Japan</a:t>
            </a:r>
          </a:p>
          <a:p>
            <a:r>
              <a:rPr lang="en-US" sz="3200" dirty="0"/>
              <a:t>Ask </a:t>
            </a:r>
            <a:r>
              <a:rPr lang="en-US" dirty="0"/>
              <a:t>“father : doctor :: mother : x” </a:t>
            </a:r>
          </a:p>
          <a:p>
            <a:pPr lvl="1"/>
            <a:r>
              <a:rPr lang="en-US" sz="2800" dirty="0"/>
              <a:t>x = nurse</a:t>
            </a:r>
          </a:p>
          <a:p>
            <a:r>
              <a:rPr lang="en-US" sz="3200" dirty="0"/>
              <a:t>Ask “man : computer programmer :: woman : x” </a:t>
            </a:r>
          </a:p>
          <a:p>
            <a:pPr lvl="1"/>
            <a:r>
              <a:rPr lang="en-US" sz="2800" dirty="0"/>
              <a:t>x = homemaker</a:t>
            </a:r>
          </a:p>
          <a:p>
            <a:endParaRPr lang="en-US" dirty="0"/>
          </a:p>
        </p:txBody>
      </p:sp>
      <p:sp>
        <p:nvSpPr>
          <p:cNvPr id="4" name="TextBox 3"/>
          <p:cNvSpPr txBox="1"/>
          <p:nvPr/>
        </p:nvSpPr>
        <p:spPr>
          <a:xfrm>
            <a:off x="2286000" y="1205925"/>
            <a:ext cx="9144000" cy="584775"/>
          </a:xfrm>
          <a:prstGeom prst="rect">
            <a:avLst/>
          </a:prstGeom>
          <a:noFill/>
        </p:spPr>
        <p:txBody>
          <a:bodyPr wrap="square" rtlCol="0">
            <a:spAutoFit/>
          </a:bodyPr>
          <a:lstStyle/>
          <a:p>
            <a:r>
              <a:rPr lang="en-US" sz="1600" dirty="0" err="1"/>
              <a:t>Bolukbasi</a:t>
            </a:r>
            <a:r>
              <a:rPr lang="en-US" sz="1600" dirty="0"/>
              <a:t>, </a:t>
            </a:r>
            <a:r>
              <a:rPr lang="en-US" sz="1600" dirty="0" err="1"/>
              <a:t>Tolga</a:t>
            </a:r>
            <a:r>
              <a:rPr lang="en-US" sz="1600" dirty="0"/>
              <a:t>, Kai-Wei Chang, James Y. Zou, </a:t>
            </a:r>
            <a:r>
              <a:rPr lang="en-US" sz="1600" dirty="0" err="1"/>
              <a:t>Venkatesh</a:t>
            </a:r>
            <a:r>
              <a:rPr lang="en-US" sz="1600" dirty="0"/>
              <a:t> </a:t>
            </a:r>
            <a:r>
              <a:rPr lang="en-US" sz="1600" dirty="0" err="1"/>
              <a:t>Saligrama</a:t>
            </a:r>
            <a:r>
              <a:rPr lang="en-US" sz="1600" dirty="0"/>
              <a:t>, and Adam T. </a:t>
            </a:r>
            <a:r>
              <a:rPr lang="en-US" sz="1600" dirty="0" err="1"/>
              <a:t>Kalai</a:t>
            </a:r>
            <a:r>
              <a:rPr lang="en-US" sz="1600" dirty="0"/>
              <a:t>. "Man is to computer programmer as woman is to homemaker? debiasing word embeddings." In </a:t>
            </a:r>
            <a:r>
              <a:rPr lang="en-US" sz="1600" i="1" dirty="0" err="1"/>
              <a:t>NeurIPS</a:t>
            </a:r>
            <a:r>
              <a:rPr lang="en-US" sz="16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762000" y="5646003"/>
            <a:ext cx="10668000" cy="954107"/>
          </a:xfrm>
          <a:prstGeom prst="rect">
            <a:avLst/>
          </a:prstGeom>
          <a:noFill/>
        </p:spPr>
        <p:txBody>
          <a:bodyPr wrap="square" rtlCol="0">
            <a:spAutoFit/>
          </a:bodyPr>
          <a:lstStyle/>
          <a:p>
            <a:r>
              <a:rPr lang="en-US" sz="28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700" y="-381000"/>
            <a:ext cx="11671300" cy="1285875"/>
          </a:xfrm>
        </p:spPr>
        <p:txBody>
          <a:bodyPr>
            <a:normAutofit fontScale="90000"/>
          </a:bodyPr>
          <a:lstStyle/>
          <a:p>
            <a:r>
              <a:rPr lang="en-US" dirty="0"/>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914400" y="1828800"/>
            <a:ext cx="10972799" cy="5447645"/>
          </a:xfrm>
          <a:prstGeom prst="rect">
            <a:avLst/>
          </a:prstGeom>
        </p:spPr>
        <p:txBody>
          <a:bodyPr wrap="square">
            <a:spAutoFit/>
          </a:bodyPr>
          <a:lstStyle/>
          <a:p>
            <a:pPr lvl="1" indent="-457200">
              <a:buFont typeface="Arial" panose="020B0604020202020204" pitchFamily="34" charset="0"/>
              <a:buChar char="•"/>
            </a:pPr>
            <a:r>
              <a:rPr lang="en-US" sz="3200" dirty="0"/>
              <a:t>Compute a </a:t>
            </a:r>
            <a:r>
              <a:rPr lang="en-US" sz="3200" b="1" dirty="0"/>
              <a:t>gender or ethnic bias </a:t>
            </a:r>
            <a:r>
              <a:rPr lang="en-US" sz="3200" dirty="0"/>
              <a:t>for each adjective: e.g., how much closer the adjective is to "woman" synonyms than "man" synonyms, or names of particular ethnicities</a:t>
            </a:r>
          </a:p>
          <a:p>
            <a:pPr marL="914400" lvl="1" indent="-457200">
              <a:buFont typeface="Arial" panose="020B0604020202020204" pitchFamily="34" charset="0"/>
              <a:buChar char="•"/>
            </a:pPr>
            <a:r>
              <a:rPr lang="en-US" sz="3200" dirty="0"/>
              <a:t>Embeddings for </a:t>
            </a:r>
            <a:r>
              <a:rPr lang="en-US" sz="3200" b="1" dirty="0"/>
              <a:t>competence</a:t>
            </a:r>
            <a:r>
              <a:rPr lang="en-US" sz="3200" dirty="0"/>
              <a:t> adjective (</a:t>
            </a:r>
            <a:r>
              <a:rPr lang="en-US" sz="3200" i="1" dirty="0"/>
              <a:t>smart, wise, brilliant, resourceful, thoughtful, logical) </a:t>
            </a:r>
            <a:r>
              <a:rPr lang="en-US" sz="3200" dirty="0"/>
              <a:t>are biased toward men, a bias slowly decreasing 1960-1990</a:t>
            </a:r>
          </a:p>
          <a:p>
            <a:pPr marL="914400" lvl="1" indent="-457200">
              <a:buFont typeface="Arial" panose="020B0604020202020204" pitchFamily="34" charset="0"/>
              <a:buChar char="•"/>
            </a:pPr>
            <a:r>
              <a:rPr lang="en-US" sz="3200" dirty="0"/>
              <a:t>Embeddings for </a:t>
            </a:r>
            <a:r>
              <a:rPr lang="en-US" sz="3200" b="1" dirty="0"/>
              <a:t>dehumanizing</a:t>
            </a:r>
            <a:r>
              <a:rPr lang="en-US" sz="3200" dirty="0"/>
              <a:t> adjectives (barbaric, monstrous, bizarre)  were biased toward Asians in the 1930s, bias decreasing over the 20</a:t>
            </a:r>
            <a:r>
              <a:rPr lang="en-US" sz="3200" baseline="30000" dirty="0"/>
              <a:t>th</a:t>
            </a:r>
            <a:r>
              <a:rPr lang="en-US" sz="3200" dirty="0"/>
              <a:t> century.</a:t>
            </a:r>
          </a:p>
          <a:p>
            <a:pPr marL="457200" indent="-457200">
              <a:buFont typeface="Arial" panose="020B0604020202020204" pitchFamily="34" charset="0"/>
              <a:buChar char="•"/>
            </a:pPr>
            <a:r>
              <a:rPr lang="en-US" sz="3200" dirty="0"/>
              <a:t>These match the results of old surveys done in the 1930s</a:t>
            </a:r>
          </a:p>
          <a:p>
            <a:pPr lvl="1"/>
            <a:endParaRPr lang="en-US" sz="2800" dirty="0"/>
          </a:p>
        </p:txBody>
      </p:sp>
      <p:sp>
        <p:nvSpPr>
          <p:cNvPr id="6" name="Rectangle 5">
            <a:extLst>
              <a:ext uri="{FF2B5EF4-FFF2-40B4-BE49-F238E27FC236}">
                <a16:creationId xmlns:a16="http://schemas.microsoft.com/office/drawing/2014/main" id="{F958FEAB-DF13-3447-A477-11CEEA826135}"/>
              </a:ext>
            </a:extLst>
          </p:cNvPr>
          <p:cNvSpPr/>
          <p:nvPr/>
        </p:nvSpPr>
        <p:spPr>
          <a:xfrm>
            <a:off x="1848432" y="1004926"/>
            <a:ext cx="10330868" cy="553998"/>
          </a:xfrm>
          <a:prstGeom prst="rect">
            <a:avLst/>
          </a:prstGeom>
        </p:spPr>
        <p:txBody>
          <a:bodyPr wrap="square">
            <a:spAutoFit/>
          </a:bodyPr>
          <a:lstStyle/>
          <a:p>
            <a:r>
              <a:rPr lang="en-US" sz="1500" dirty="0">
                <a:solidFill>
                  <a:srgbClr val="000000"/>
                </a:solidFill>
                <a:latin typeface="Calibri" panose="020F0502020204030204" pitchFamily="34" charset="0"/>
                <a:cs typeface="Calibri" panose="020F0502020204030204" pitchFamily="34" charset="0"/>
              </a:rPr>
              <a:t>Garg, N., </a:t>
            </a:r>
            <a:r>
              <a:rPr lang="en-US" sz="1500" dirty="0" err="1">
                <a:solidFill>
                  <a:srgbClr val="000000"/>
                </a:solidFill>
                <a:latin typeface="Calibri" panose="020F0502020204030204" pitchFamily="34" charset="0"/>
                <a:cs typeface="Calibri" panose="020F0502020204030204" pitchFamily="34" charset="0"/>
              </a:rPr>
              <a:t>Schiebinger</a:t>
            </a:r>
            <a:r>
              <a:rPr lang="en-US" sz="1500" dirty="0">
                <a:solidFill>
                  <a:srgbClr val="000000"/>
                </a:solidFill>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76372923"/>
      </p:ext>
    </p:extLst>
  </p:cSld>
  <p:clrMapOvr>
    <a:masterClrMapping/>
  </p:clrMapOvr>
  <p:transition/>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42242</TotalTime>
  <Words>10344</Words>
  <Application>Microsoft Office PowerPoint</Application>
  <PresentationFormat>Widescreen</PresentationFormat>
  <Paragraphs>826</Paragraphs>
  <Slides>98</Slides>
  <Notes>85</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98</vt:i4>
      </vt:variant>
    </vt:vector>
  </HeadingPairs>
  <TitlesOfParts>
    <vt:vector size="111" baseType="lpstr">
      <vt:lpstr>ＭＳ Ｐゴシック</vt:lpstr>
      <vt:lpstr>Arial</vt:lpstr>
      <vt:lpstr>Calibri</vt:lpstr>
      <vt:lpstr>Calibri Light</vt:lpstr>
      <vt:lpstr>Cambria Math</vt:lpstr>
      <vt:lpstr>Courier</vt:lpstr>
      <vt:lpstr>Franklin Gothic Book</vt:lpstr>
      <vt:lpstr>Microsoft New Tai Lue</vt:lpstr>
      <vt:lpstr>Tahoma</vt:lpstr>
      <vt:lpstr>Times New Roman</vt:lpstr>
      <vt:lpstr>Wingdings</vt:lpstr>
      <vt:lpstr>1_Retrospect</vt:lpstr>
      <vt:lpstr>Equation</vt:lpstr>
      <vt:lpstr>Vector Semantics &amp; Embeddings</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vt:lpstr>
      <vt:lpstr>Vector Semantics &amp; Embeddings</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vt:lpstr>
      <vt:lpstr>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Presentation</vt:lpstr>
      <vt:lpstr>Vector Semantics &amp; Embeddings</vt:lpstr>
      <vt:lpstr>Vector Semantics &amp;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Vector Semantics &amp; Embeddings</vt:lpstr>
      <vt:lpstr>Vector Semantics &amp; Embeddings</vt:lpstr>
      <vt:lpstr>But raw frequency is a bad representation</vt:lpstr>
      <vt:lpstr>Two common solutions for word weighting</vt:lpstr>
      <vt:lpstr>Term frequency (tf) in the tf-idf algorithm</vt:lpstr>
      <vt:lpstr>Document frequency (df)</vt:lpstr>
      <vt:lpstr>Inverse document frequency (idf)</vt:lpstr>
      <vt:lpstr>What is a document?</vt:lpstr>
      <vt:lpstr>Final tf-idf weighted value for a word</vt:lpstr>
      <vt:lpstr>Vector Semantics &amp; Embeddings</vt:lpstr>
      <vt:lpstr>Vector Semantics &amp; Embeddings</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"neighbor"</vt:lpstr>
      <vt:lpstr>Skip-Gram Training Data</vt:lpstr>
      <vt:lpstr>Skip-Gram Classifier</vt:lpstr>
      <vt:lpstr>Similarity is computed from dot product</vt:lpstr>
      <vt:lpstr>Turning dot products into probabilities</vt:lpstr>
      <vt:lpstr>How Skip-Gram Classifier computes P(+|w, c) </vt:lpstr>
      <vt:lpstr>Skip-gram classifier: summary</vt:lpstr>
      <vt:lpstr>These embeddings we'll need: a set for w, a set for c</vt:lpstr>
      <vt:lpstr>Vector Semantics &amp; Embeddings</vt:lpstr>
      <vt:lpstr>Vector Semantics &amp; Embeddings</vt:lpstr>
      <vt:lpstr>Skip-Gram Training data</vt:lpstr>
      <vt:lpstr>Skip-Gram Training data</vt:lpstr>
      <vt:lpstr>Skip-Gram Training data</vt:lpstr>
      <vt:lpstr>Word2vec: how to learn vectors</vt:lpstr>
      <vt:lpstr>Loss function for one w with cpos , cneg1 ...cnegk </vt:lpstr>
      <vt:lpstr>Learning the classifier</vt:lpstr>
      <vt:lpstr>Intuition of one step of gradient descent</vt:lpstr>
      <vt:lpstr>Reminder: gradient descent</vt:lpstr>
      <vt:lpstr>The derivatives of the loss function</vt:lpstr>
      <vt:lpstr>Update equation in SGD</vt:lpstr>
      <vt:lpstr>Two sets of embeddings</vt:lpstr>
      <vt:lpstr>Summary: How to learn word2vec (skip-gram) embeddings</vt:lpstr>
      <vt:lpstr>Vector Semantics &amp; Embeddings</vt:lpstr>
      <vt:lpstr>Vector Semantics &amp; Embeddings</vt:lpstr>
      <vt:lpstr>The kinds of neighbors depend on window size</vt:lpstr>
      <vt:lpstr>Analogical relations</vt:lpstr>
      <vt:lpstr>Analogical relations via parallelogram</vt:lpstr>
      <vt:lpstr>PowerPoint Presentation</vt:lpstr>
      <vt:lpstr>Caveats with the parallelogram method</vt:lpstr>
      <vt:lpstr>Embeddings as a window onto historical semantics</vt:lpstr>
      <vt:lpstr>Embeddings reflect cultural bias!</vt:lpstr>
      <vt:lpstr>Historical embedding as a tool to study cultural biases</vt:lpstr>
      <vt:lpstr>Vector Semantics &amp; Embeddings</vt:lpstr>
    </vt:vector>
  </TitlesOfParts>
  <Company>Carnegie Mellon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setmanbaba@gmail.com</cp:lastModifiedBy>
  <cp:revision>1857</cp:revision>
  <cp:lastPrinted>2019-02-07T01:34:53Z</cp:lastPrinted>
  <dcterms:created xsi:type="dcterms:W3CDTF">2009-06-12T17:14:38Z</dcterms:created>
  <dcterms:modified xsi:type="dcterms:W3CDTF">2024-05-12T06:32:34Z</dcterms:modified>
</cp:coreProperties>
</file>

<file path=docProps/thumbnail.jpeg>
</file>